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8" r:id="rId3"/>
    <p:sldId id="259" r:id="rId4"/>
    <p:sldId id="316" r:id="rId5"/>
    <p:sldId id="346" r:id="rId6"/>
    <p:sldId id="264" r:id="rId7"/>
    <p:sldId id="329" r:id="rId8"/>
    <p:sldId id="330" r:id="rId9"/>
    <p:sldId id="333" r:id="rId10"/>
    <p:sldId id="337" r:id="rId11"/>
    <p:sldId id="338" r:id="rId12"/>
    <p:sldId id="339" r:id="rId13"/>
    <p:sldId id="340" r:id="rId14"/>
    <p:sldId id="349" r:id="rId15"/>
    <p:sldId id="347" r:id="rId16"/>
    <p:sldId id="334" r:id="rId17"/>
    <p:sldId id="350" r:id="rId18"/>
    <p:sldId id="336" r:id="rId19"/>
    <p:sldId id="331" r:id="rId20"/>
    <p:sldId id="277" r:id="rId21"/>
    <p:sldId id="343" r:id="rId22"/>
    <p:sldId id="326" r:id="rId23"/>
    <p:sldId id="345" r:id="rId24"/>
    <p:sldId id="344" r:id="rId25"/>
    <p:sldId id="269" r:id="rId26"/>
    <p:sldId id="292" r:id="rId27"/>
    <p:sldId id="274" r:id="rId28"/>
    <p:sldId id="275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FB4"/>
    <a:srgbClr val="BFC1C1"/>
    <a:srgbClr val="4C50BB"/>
    <a:srgbClr val="9395D6"/>
    <a:srgbClr val="374151"/>
    <a:srgbClr val="4EC460"/>
    <a:srgbClr val="9E88EB"/>
    <a:srgbClr val="FFFFFF"/>
    <a:srgbClr val="FFEC63"/>
    <a:srgbClr val="E8D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0732" autoAdjust="0"/>
  </p:normalViewPr>
  <p:slideViewPr>
    <p:cSldViewPr>
      <p:cViewPr>
        <p:scale>
          <a:sx n="10" d="100"/>
          <a:sy n="10" d="100"/>
        </p:scale>
        <p:origin x="3029" y="1027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9B478-9028-4CAE-9F0D-C34CC1CD9113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6DDC5-05E0-4B59-AF05-4D49286859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6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1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26DDC5-05E0-4B59-AF05-4D492868593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70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김재연 학생은 </a:t>
            </a:r>
            <a:r>
              <a:rPr lang="ko-KR" altLang="en-US" dirty="0" err="1"/>
              <a:t>secrets.json을</a:t>
            </a:r>
            <a:r>
              <a:rPr lang="ko-KR" altLang="en-US" dirty="0"/>
              <a:t> 사용하여 </a:t>
            </a:r>
            <a:r>
              <a:rPr lang="ko-KR" altLang="en-US" dirty="0" err="1"/>
              <a:t>Docker에서</a:t>
            </a:r>
            <a:r>
              <a:rPr lang="ko-KR" altLang="en-US" dirty="0"/>
              <a:t> 중요한 데이터를 안전하게 관리했습니다. 또한, </a:t>
            </a:r>
            <a:r>
              <a:rPr lang="ko-KR" altLang="en-US" dirty="0" err="1"/>
              <a:t>SQLAlchemy</a:t>
            </a:r>
            <a:r>
              <a:rPr lang="ko-KR" altLang="en-US" dirty="0"/>
              <a:t> </a:t>
            </a:r>
            <a:r>
              <a:rPr lang="ko-KR" altLang="en-US" dirty="0" err="1"/>
              <a:t>ORM을</a:t>
            </a:r>
            <a:r>
              <a:rPr lang="ko-KR" altLang="en-US" dirty="0"/>
              <a:t> 활용하여 SQL </a:t>
            </a:r>
            <a:r>
              <a:rPr lang="ko-KR" altLang="en-US" dirty="0" err="1"/>
              <a:t>Injection</a:t>
            </a:r>
            <a:r>
              <a:rPr lang="ko-KR" altLang="en-US" dirty="0"/>
              <a:t> 공격을 방지했으며, </a:t>
            </a:r>
            <a:r>
              <a:rPr lang="ko-KR" altLang="en-US" dirty="0" err="1"/>
              <a:t>HTTP에서</a:t>
            </a:r>
            <a:r>
              <a:rPr lang="ko-KR" altLang="en-US" dirty="0"/>
              <a:t> </a:t>
            </a:r>
            <a:r>
              <a:rPr lang="ko-KR" altLang="en-US" dirty="0" err="1"/>
              <a:t>HTTPS로</a:t>
            </a:r>
            <a:r>
              <a:rPr lang="ko-KR" altLang="en-US" dirty="0"/>
              <a:t> 전환하여 SSL/</a:t>
            </a:r>
            <a:r>
              <a:rPr lang="ko-KR" altLang="en-US" dirty="0" err="1"/>
              <a:t>TLS를</a:t>
            </a:r>
            <a:r>
              <a:rPr lang="ko-KR" altLang="en-US" dirty="0"/>
              <a:t> 통해 채널의 기밀성과 무결성을 보장하고 중간자 공격을 방지하는 보안을 강화했습니다.</a:t>
            </a:r>
          </a:p>
          <a:p>
            <a:pPr lvl="0">
              <a:defRPr/>
            </a:pPr>
            <a:r>
              <a:rPr lang="ko-KR" altLang="en-US" dirty="0"/>
              <a:t>--&gt; 김재연 학생은 </a:t>
            </a:r>
            <a:r>
              <a:rPr lang="ko-KR" altLang="en-US" dirty="0" err="1"/>
              <a:t>secrets.json을</a:t>
            </a:r>
            <a:r>
              <a:rPr lang="ko-KR" altLang="en-US" dirty="0"/>
              <a:t> 사용하여 안전한 데이터 관리, </a:t>
            </a:r>
            <a:r>
              <a:rPr lang="ko-KR" altLang="en-US" dirty="0" err="1"/>
              <a:t>SQLAlchemy</a:t>
            </a:r>
            <a:r>
              <a:rPr lang="ko-KR" altLang="en-US" dirty="0"/>
              <a:t> </a:t>
            </a:r>
            <a:r>
              <a:rPr lang="ko-KR" altLang="en-US" dirty="0" err="1"/>
              <a:t>ORM을</a:t>
            </a:r>
            <a:r>
              <a:rPr lang="ko-KR" altLang="en-US" dirty="0"/>
              <a:t> 활용한 SQL </a:t>
            </a:r>
            <a:r>
              <a:rPr lang="ko-KR" altLang="en-US" dirty="0" err="1"/>
              <a:t>Injection</a:t>
            </a:r>
            <a:r>
              <a:rPr lang="ko-KR" altLang="en-US" dirty="0"/>
              <a:t> 방지, HTTPS 전환을 통한 보안 강화 역할을 수행했습니다.</a:t>
            </a:r>
          </a:p>
          <a:p>
            <a:pPr lvl="0">
              <a:defRPr/>
            </a:pPr>
            <a:endParaRPr lang="ko-KR" altLang="en-US" baseline="0" dirty="0"/>
          </a:p>
          <a:p>
            <a:pPr lvl="0">
              <a:defRPr/>
            </a:pPr>
            <a:r>
              <a:rPr lang="ko-KR" altLang="en-US" dirty="0"/>
              <a:t>이주민 학생은 코딩 테스트 데이터를 수집하고 가공하여 </a:t>
            </a:r>
            <a:r>
              <a:rPr lang="ko-KR" altLang="en-US" dirty="0" err="1"/>
              <a:t>Test</a:t>
            </a:r>
            <a:r>
              <a:rPr lang="ko-KR" altLang="en-US" dirty="0"/>
              <a:t> 데이터베이스에 대한 테이블 설계와 입력 작업을 수행했습니다. 또한, </a:t>
            </a:r>
            <a:r>
              <a:rPr lang="ko-KR" altLang="en-US" dirty="0" err="1"/>
              <a:t>Test</a:t>
            </a:r>
            <a:r>
              <a:rPr lang="ko-KR" altLang="en-US" dirty="0"/>
              <a:t> </a:t>
            </a:r>
            <a:r>
              <a:rPr lang="ko-KR" altLang="en-US" dirty="0" err="1"/>
              <a:t>DB와</a:t>
            </a:r>
            <a:r>
              <a:rPr lang="ko-KR" altLang="en-US" dirty="0"/>
              <a:t> 서버를 연결하여 상호작용에 필요한 SQL 문을 작성했습니다. 마지막으로, 서버의 동작 중 코딩 테스트 페이지 경로에 대한 동작을 정의하고 구현하는 역할을 맡았습니다.</a:t>
            </a:r>
          </a:p>
          <a:p>
            <a:pPr lvl="0">
              <a:defRPr/>
            </a:pPr>
            <a:r>
              <a:rPr lang="en-US" altLang="ko-KR" dirty="0"/>
              <a:t>--&gt;</a:t>
            </a:r>
            <a:r>
              <a:rPr lang="ko-KR" altLang="en-US" dirty="0"/>
              <a:t> 이주민 학생은 데이터 수집 및 가공하여 </a:t>
            </a:r>
            <a:r>
              <a:rPr lang="ko-KR" altLang="en-US" dirty="0" err="1"/>
              <a:t>Test</a:t>
            </a:r>
            <a:r>
              <a:rPr lang="ko-KR" altLang="en-US" dirty="0"/>
              <a:t> 데이터베이스 테이블 설계와 입력 작업 수행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Test</a:t>
            </a:r>
            <a:r>
              <a:rPr lang="ko-KR" altLang="en-US" dirty="0"/>
              <a:t> </a:t>
            </a:r>
            <a:r>
              <a:rPr lang="ko-KR" altLang="en-US" dirty="0" err="1"/>
              <a:t>DB와</a:t>
            </a:r>
            <a:r>
              <a:rPr lang="ko-KR" altLang="en-US" dirty="0"/>
              <a:t> 서버 연결하여 필요한 </a:t>
            </a:r>
            <a:r>
              <a:rPr lang="ko-KR" altLang="en-US" dirty="0" err="1"/>
              <a:t>SQL문</a:t>
            </a:r>
            <a:r>
              <a:rPr lang="ko-KR" altLang="en-US" dirty="0"/>
              <a:t> 작성, 서버에서 코딩 테스트 페이지의 동작을 정의하고 구현하는 역할을 수행했습니다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정지윤 학생은 프로젝트의 </a:t>
            </a:r>
            <a:r>
              <a:rPr lang="ko-KR" altLang="en-US" dirty="0" err="1"/>
              <a:t>백엔드와</a:t>
            </a:r>
            <a:r>
              <a:rPr lang="ko-KR" altLang="en-US" dirty="0"/>
              <a:t> 인프라 구성을 </a:t>
            </a:r>
            <a:r>
              <a:rPr lang="ko-KR" altLang="en-US" dirty="0" err="1"/>
              <a:t>모듈화하여</a:t>
            </a:r>
            <a:r>
              <a:rPr lang="ko-KR" altLang="en-US" dirty="0"/>
              <a:t> 구현하였고, </a:t>
            </a:r>
            <a:r>
              <a:rPr lang="ko-KR" altLang="en-US" dirty="0" err="1"/>
              <a:t>Docker를</a:t>
            </a:r>
            <a:r>
              <a:rPr lang="ko-KR" altLang="en-US" dirty="0"/>
              <a:t> 사용하여 </a:t>
            </a:r>
            <a:r>
              <a:rPr lang="ko-KR" altLang="en-US" dirty="0" err="1"/>
              <a:t>C언어</a:t>
            </a:r>
            <a:r>
              <a:rPr lang="ko-KR" altLang="en-US" dirty="0"/>
              <a:t> 컴파일러를 포함한 웹 애플리케이션의 </a:t>
            </a:r>
            <a:r>
              <a:rPr lang="ko-KR" altLang="en-US" dirty="0" err="1"/>
              <a:t>Docker</a:t>
            </a:r>
            <a:r>
              <a:rPr lang="ko-KR" altLang="en-US" dirty="0"/>
              <a:t> 이미지를 구성했습니다. 또한, </a:t>
            </a:r>
            <a:r>
              <a:rPr lang="ko-KR" altLang="en-US" dirty="0" err="1"/>
              <a:t>Docker</a:t>
            </a:r>
            <a:r>
              <a:rPr lang="ko-KR" altLang="en-US" dirty="0"/>
              <a:t> </a:t>
            </a:r>
            <a:r>
              <a:rPr lang="ko-KR" altLang="en-US" dirty="0" err="1"/>
              <a:t>Compose</a:t>
            </a:r>
            <a:r>
              <a:rPr lang="ko-KR" altLang="en-US" dirty="0"/>
              <a:t> 파일을 작성하여 컨테이너 기반의 개발 환경을 구축했습니다.</a:t>
            </a:r>
          </a:p>
          <a:p>
            <a:pPr lvl="0">
              <a:defRPr/>
            </a:pPr>
            <a:r>
              <a:rPr lang="en-US" altLang="ko-KR" dirty="0"/>
              <a:t>--&gt;</a:t>
            </a:r>
            <a:r>
              <a:rPr lang="ko-KR" altLang="en-US" dirty="0"/>
              <a:t> 정지윤 학생은 </a:t>
            </a:r>
            <a:r>
              <a:rPr lang="ko-KR" altLang="en-US" dirty="0" err="1"/>
              <a:t>모듈화된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및 인프라 구성, </a:t>
            </a:r>
            <a:r>
              <a:rPr lang="ko-KR" altLang="en-US" dirty="0" err="1"/>
              <a:t>Docker를</a:t>
            </a:r>
            <a:r>
              <a:rPr lang="ko-KR" altLang="en-US" dirty="0"/>
              <a:t> 활용한 웹 애플리케이션 이미지 구성, </a:t>
            </a:r>
            <a:r>
              <a:rPr lang="ko-KR" altLang="en-US" dirty="0" err="1"/>
              <a:t>Docker</a:t>
            </a:r>
            <a:r>
              <a:rPr lang="ko-KR" altLang="en-US" dirty="0"/>
              <a:t> </a:t>
            </a:r>
            <a:r>
              <a:rPr lang="ko-KR" altLang="en-US" dirty="0" err="1"/>
              <a:t>Compose를</a:t>
            </a:r>
            <a:r>
              <a:rPr lang="ko-KR" altLang="en-US" dirty="0"/>
              <a:t> 통한 컨테이너 기반 개발 환경 구축을 담당했습니다.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C26DDC5-05E0-4B59-AF05-4D492868593A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현대 사회에서 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IT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의 중요성은 점점 커지고 있고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이에 따라 프로그래밍 능력은 필수적인 스킬로 인식되고 있습니다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그럼에도 불구하고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많은 초보자들이 프로그래밍을 배우는 과정을 어렵고 지루하다고 느낍니다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이로 인해 많은 사람들이 프로그래밍 학습을 포기하거나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이에 대한 흥미를 잃게 됩니다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 문제를 해결하기 위해 사용자가 재미있게 학습하면서 기본적인 코딩 역량을 쌓을 수 있는 플랫폼이 필요합니다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05330-FD1A-48B4-86DD-4AD893D260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저희 팀의 목표는 사용자가 흥미롭게 코딩을 배울 수 있고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이를 통해 프로그래밍 기초 역량을 쌓을 수 있는 웹 플랫폼을 개발하는 것입니다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이 플랫폼은 사용자가 코딩의 기초를 이해하고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43541"/>
                </a:solidFill>
                <a:effectLst/>
                <a:latin typeface="Söhne"/>
              </a:rPr>
              <a:t>문제를 해결하는 능력을 키울 수 있도록 다양한 코딩 테스트와 게임을 제공합니다</a:t>
            </a:r>
            <a:r>
              <a:rPr lang="en-US" altLang="ko-KR" b="0" i="0" dirty="0">
                <a:solidFill>
                  <a:srgbClr val="343541"/>
                </a:solidFill>
                <a:effectLst/>
                <a:latin typeface="Söhne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5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구성도를 설명하겠습니다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저희 시스템은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Docker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docker-compos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중심으로 웹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코드 컴파일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그리고 데이터베이스 관리 등의 기능을 효율적으로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시작으로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웹 실행을 담당하는 컨테이너에 대해 말씀드리겠습니다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Docker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활용하여 이 컨테이너는 안정적인 웹 실행 환경을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 컨테이너 내부에는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C/C++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컴파일러와 파이썬 실행 환경을 함께 탑재하였습니다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사용자는 웹을 통해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C/C++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및 파이썬 코드를 작성하고 실행할 수 있게 되었습니다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발표 대본이 길어질 것 같으면 안 넣어도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돼용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Docker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컨테이너 내부에서 코드 컴파일과 실행이 이루어지기 때문에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사용자 환경과 독립적으로 일관된 코드 실행 결과를 제공합니다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.)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다음으로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MySQL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데이터베이스 구성에 대해 설명하겠습니다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데이터베이스는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Docker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를 이용해 구성되었으며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데이터의 효율적 처리와 동시에 안정성 및 보안성을 보장합니다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마지막으로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docker-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compose.yml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파일을 이용한 컨테이너 실행에 대해 이야기 하겠습니다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 파일을 통해 웹과 컴파일러를 실행하는 컨테이너와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MySQL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컨테이너를 동시에 실행시킬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간편한 서비스 관리와 빠른 배포를 가능하게 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서로 다른 컨테이너 간에 쉽게 통신할 수 있도록 해줍니다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0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7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870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16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6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6DDC5-05E0-4B59-AF05-4D492868593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4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4.png"/><Relationship Id="rId10" Type="http://schemas.openxmlformats.org/officeDocument/2006/relationships/image" Target="../media/image54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microsoft.com/office/2007/relationships/hdphoto" Target="../media/hdphoto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963436"/>
            <a:ext cx="1776882" cy="169467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43974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523236" y="1671390"/>
            <a:ext cx="717315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100" kern="0" spc="-2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31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56404" y="7821125"/>
            <a:ext cx="1164383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PSE</a:t>
            </a:r>
            <a:r>
              <a:rPr lang="ko-KR" alt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팀</a:t>
            </a:r>
            <a:r>
              <a:rPr 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2" name="Object 24">
            <a:extLst>
              <a:ext uri="{FF2B5EF4-FFF2-40B4-BE49-F238E27FC236}">
                <a16:creationId xmlns:a16="http://schemas.microsoft.com/office/drawing/2014/main" id="{5BFE5705-923E-CDA3-7891-E2D8B8EDF1F7}"/>
              </a:ext>
            </a:extLst>
          </p:cNvPr>
          <p:cNvSpPr txBox="1"/>
          <p:nvPr/>
        </p:nvSpPr>
        <p:spPr>
          <a:xfrm>
            <a:off x="2356404" y="8303106"/>
            <a:ext cx="5187396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20207125 </a:t>
            </a:r>
            <a:r>
              <a:rPr lang="ko-KR" alt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김재연</a:t>
            </a:r>
            <a:r>
              <a:rPr lang="en-US" altLang="ko-KR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    20207123 </a:t>
            </a:r>
            <a:r>
              <a:rPr lang="ko-KR" altLang="en-US" sz="2300" kern="0" spc="-2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홍유정</a:t>
            </a:r>
            <a:endParaRPr lang="en-US" altLang="ko-KR" sz="2300" kern="0" spc="-2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  <a:p>
            <a:r>
              <a:rPr lang="en-US" altLang="ko-KR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20207128 </a:t>
            </a:r>
            <a:r>
              <a:rPr lang="ko-KR" alt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이주민    </a:t>
            </a:r>
            <a:r>
              <a:rPr lang="en-US" altLang="ko-KR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20207129 </a:t>
            </a:r>
            <a:r>
              <a:rPr lang="ko-KR" altLang="en-US" sz="23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5 Medium" pitchFamily="34" charset="0"/>
              </a:rPr>
              <a:t>정지윤</a:t>
            </a:r>
            <a:endParaRPr lang="en-US" altLang="ko-KR" sz="2300" kern="0" spc="-2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5 Medium" pitchFamily="34" charset="0"/>
            </a:endParaRPr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F106D799-C3AC-780A-DE50-D489A68B4616}"/>
              </a:ext>
            </a:extLst>
          </p:cNvPr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AA07B02-F45E-BB96-2C68-42844DE3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C20A741E-397D-6F8E-24B2-262A1221CE5B}"/>
              </a:ext>
            </a:extLst>
          </p:cNvPr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F9AF0026-F216-CE93-62E1-CD5BEA3B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sp>
        <p:nvSpPr>
          <p:cNvPr id="11" name="Object 5">
            <a:extLst>
              <a:ext uri="{FF2B5EF4-FFF2-40B4-BE49-F238E27FC236}">
                <a16:creationId xmlns:a16="http://schemas.microsoft.com/office/drawing/2014/main" id="{3678F77C-E42B-56AB-7AA6-A45B37387891}"/>
              </a:ext>
            </a:extLst>
          </p:cNvPr>
          <p:cNvSpPr txBox="1"/>
          <p:nvPr/>
        </p:nvSpPr>
        <p:spPr>
          <a:xfrm>
            <a:off x="134977" y="3111774"/>
            <a:ext cx="16570932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8800" b="1" dirty="0">
                <a:solidFill>
                  <a:srgbClr val="4C4747"/>
                </a:solidFill>
                <a:latin typeface="Bebas" pitchFamily="34" charset="0"/>
                <a:cs typeface="Bebas" pitchFamily="34" charset="0"/>
              </a:rPr>
              <a:t>초보자를 위한 </a:t>
            </a:r>
            <a:endParaRPr lang="en-US" altLang="ko-KR" sz="8800" b="1" dirty="0">
              <a:solidFill>
                <a:srgbClr val="4C4747"/>
              </a:solidFill>
              <a:latin typeface="Bebas" pitchFamily="34" charset="0"/>
              <a:cs typeface="Bebas" pitchFamily="34" charset="0"/>
            </a:endParaRPr>
          </a:p>
          <a:p>
            <a:pPr algn="r"/>
            <a:r>
              <a:rPr lang="ko-KR" altLang="en-US" sz="8800" b="1" dirty="0">
                <a:solidFill>
                  <a:srgbClr val="4C4747"/>
                </a:solidFill>
                <a:latin typeface="Bebas" pitchFamily="34" charset="0"/>
                <a:cs typeface="Bebas" pitchFamily="34" charset="0"/>
              </a:rPr>
              <a:t>코딩 스터디 플랫폼</a:t>
            </a:r>
            <a:endParaRPr lang="en-US" sz="1050" dirty="0">
              <a:solidFill>
                <a:srgbClr val="4C4747"/>
              </a:solidFill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DCDFF1F-B2A3-28C3-C087-F07F23C5D41F}"/>
              </a:ext>
            </a:extLst>
          </p:cNvPr>
          <p:cNvSpPr txBox="1"/>
          <p:nvPr/>
        </p:nvSpPr>
        <p:spPr>
          <a:xfrm>
            <a:off x="24896" y="5949585"/>
            <a:ext cx="16681014" cy="18312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1300" b="1" dirty="0">
                <a:solidFill>
                  <a:srgbClr val="4C50BB"/>
                </a:solidFill>
                <a:latin typeface="Bebas" pitchFamily="34" charset="0"/>
              </a:rPr>
              <a:t>CODE PSE</a:t>
            </a:r>
            <a:endParaRPr lang="en-US" sz="1200" dirty="0">
              <a:solidFill>
                <a:srgbClr val="4C50B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3129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4D5852AD-1781-D79E-3A45-FEC6A2A5C647}"/>
              </a:ext>
            </a:extLst>
          </p:cNvPr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5F5B442B-747D-D4A4-23CC-13D8F929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6802F353-EA6B-732F-0514-D0295D796E3A}"/>
              </a:ext>
            </a:extLst>
          </p:cNvPr>
          <p:cNvSpPr txBox="1"/>
          <p:nvPr/>
        </p:nvSpPr>
        <p:spPr>
          <a:xfrm>
            <a:off x="2895600" y="471726"/>
            <a:ext cx="150114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코딩 게임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-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타이핑 게임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1B74175-8487-A784-0F7F-A495B9663ABD}"/>
              </a:ext>
            </a:extLst>
          </p:cNvPr>
          <p:cNvCxnSpPr>
            <a:cxnSpLocks/>
            <a:stCxn id="9" idx="3"/>
            <a:endCxn id="37" idx="1"/>
          </p:cNvCxnSpPr>
          <p:nvPr/>
        </p:nvCxnSpPr>
        <p:spPr>
          <a:xfrm flipV="1">
            <a:off x="13478334" y="2784776"/>
            <a:ext cx="571500" cy="245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2FA7D38C-DC2E-9DF6-C433-71EB5C32CFD5}"/>
              </a:ext>
            </a:extLst>
          </p:cNvPr>
          <p:cNvGrpSpPr/>
          <p:nvPr/>
        </p:nvGrpSpPr>
        <p:grpSpPr>
          <a:xfrm>
            <a:off x="13589568" y="387940"/>
            <a:ext cx="4118177" cy="584775"/>
            <a:chOff x="13589568" y="387940"/>
            <a:chExt cx="4118177" cy="584775"/>
          </a:xfrm>
        </p:grpSpPr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C4FE3AF6-D565-5432-13CB-451F62D7B14D}"/>
                </a:ext>
              </a:extLst>
            </p:cNvPr>
            <p:cNvSpPr txBox="1"/>
            <p:nvPr/>
          </p:nvSpPr>
          <p:spPr>
            <a:xfrm>
              <a:off x="13589568" y="476147"/>
              <a:ext cx="357415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ko-KR" altLang="en-US" sz="1600" kern="0" spc="-100" dirty="0">
                  <a:solidFill>
                    <a:srgbClr val="4C474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인터페이스 및 주요 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21F118BB-D5EC-B291-AE8B-FC7F45942F68}"/>
                </a:ext>
              </a:extLst>
            </p:cNvPr>
            <p:cNvSpPr txBox="1"/>
            <p:nvPr/>
          </p:nvSpPr>
          <p:spPr>
            <a:xfrm>
              <a:off x="16834318" y="387940"/>
              <a:ext cx="873427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en-US" sz="3200" dirty="0">
                  <a:solidFill>
                    <a:srgbClr val="4C4747"/>
                  </a:solidFill>
                  <a:latin typeface="Noto Sans CJK KR Regular"/>
                  <a:cs typeface="Noto Sans CJK KR Regular"/>
                </a:rPr>
                <a:t>03</a:t>
              </a:r>
              <a:endParaRPr 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6EA768-B267-4BB4-96E8-A7870CD37F66}"/>
              </a:ext>
            </a:extLst>
          </p:cNvPr>
          <p:cNvGrpSpPr/>
          <p:nvPr/>
        </p:nvGrpSpPr>
        <p:grpSpPr>
          <a:xfrm>
            <a:off x="877046" y="1873301"/>
            <a:ext cx="12601288" cy="4941970"/>
            <a:chOff x="1042887" y="1719444"/>
            <a:chExt cx="9525000" cy="33432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F1AD39-5D36-442A-BD63-A7F194F6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887" y="1719444"/>
              <a:ext cx="9525000" cy="3343275"/>
            </a:xfrm>
            <a:prstGeom prst="rect">
              <a:avLst/>
            </a:prstGeom>
          </p:spPr>
        </p:pic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E4983745-1789-47E4-945D-91A3F44CBE24}"/>
                </a:ext>
              </a:extLst>
            </p:cNvPr>
            <p:cNvSpPr/>
            <p:nvPr/>
          </p:nvSpPr>
          <p:spPr>
            <a:xfrm>
              <a:off x="1042887" y="1728504"/>
              <a:ext cx="9525000" cy="1218442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1CBDFC4D-A726-4A6D-B129-67F779DD7E49}"/>
                </a:ext>
              </a:extLst>
            </p:cNvPr>
            <p:cNvSpPr/>
            <p:nvPr/>
          </p:nvSpPr>
          <p:spPr>
            <a:xfrm>
              <a:off x="1524001" y="3175578"/>
              <a:ext cx="1219200" cy="367721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1AFD44C7-BC0D-468C-A954-D086F6DE4109}"/>
                </a:ext>
              </a:extLst>
            </p:cNvPr>
            <p:cNvSpPr/>
            <p:nvPr/>
          </p:nvSpPr>
          <p:spPr>
            <a:xfrm>
              <a:off x="3429000" y="3223403"/>
              <a:ext cx="685800" cy="367721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8827A6A0-5708-4504-B150-78267AEC1026}"/>
                </a:ext>
              </a:extLst>
            </p:cNvPr>
            <p:cNvSpPr/>
            <p:nvPr/>
          </p:nvSpPr>
          <p:spPr>
            <a:xfrm>
              <a:off x="2944225" y="3617437"/>
              <a:ext cx="332375" cy="380422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231148A1-9B62-4216-964C-B96F999BAA57}"/>
                </a:ext>
              </a:extLst>
            </p:cNvPr>
            <p:cNvSpPr/>
            <p:nvPr/>
          </p:nvSpPr>
          <p:spPr>
            <a:xfrm>
              <a:off x="1524001" y="4186479"/>
              <a:ext cx="1371599" cy="367721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CD0C51CB-EB41-46C6-A116-17354887020F}"/>
                </a:ext>
              </a:extLst>
            </p:cNvPr>
            <p:cNvSpPr/>
            <p:nvPr/>
          </p:nvSpPr>
          <p:spPr>
            <a:xfrm>
              <a:off x="8991601" y="4186479"/>
              <a:ext cx="990600" cy="367721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3E9FC236-D19A-438B-BAFF-C22CE15B76B9}"/>
                </a:ext>
              </a:extLst>
            </p:cNvPr>
            <p:cNvSpPr/>
            <p:nvPr/>
          </p:nvSpPr>
          <p:spPr>
            <a:xfrm>
              <a:off x="1396675" y="3098331"/>
              <a:ext cx="5589464" cy="899528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가로 글상자 1009">
            <a:extLst>
              <a:ext uri="{FF2B5EF4-FFF2-40B4-BE49-F238E27FC236}">
                <a16:creationId xmlns:a16="http://schemas.microsoft.com/office/drawing/2014/main" id="{AA771672-A294-4956-9D09-7D08E3CA2539}"/>
              </a:ext>
            </a:extLst>
          </p:cNvPr>
          <p:cNvSpPr txBox="1"/>
          <p:nvPr/>
        </p:nvSpPr>
        <p:spPr>
          <a:xfrm>
            <a:off x="14049834" y="2553943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kern="0" spc="-100" dirty="0">
                <a:solidFill>
                  <a:srgbClr val="4C4747"/>
                </a:solidFill>
                <a:latin typeface="맑은 고딕"/>
                <a:ea typeface="맑은 고딕"/>
              </a:rPr>
              <a:t>문제의 대한 </a:t>
            </a:r>
            <a:r>
              <a:rPr lang="ko-KR" altLang="en-US" sz="2400" b="1" kern="0" spc="-100" dirty="0">
                <a:solidFill>
                  <a:srgbClr val="4C4747"/>
                </a:solidFill>
                <a:latin typeface="맑은 고딕"/>
                <a:ea typeface="맑은 고딕"/>
              </a:rPr>
              <a:t>언어</a:t>
            </a:r>
            <a:r>
              <a:rPr lang="ko-KR" altLang="en-US" sz="2400" kern="0" spc="-100" dirty="0">
                <a:solidFill>
                  <a:srgbClr val="4C4747"/>
                </a:solidFill>
                <a:latin typeface="맑은 고딕"/>
                <a:ea typeface="맑은 고딕"/>
              </a:rPr>
              <a:t>와 </a:t>
            </a:r>
            <a:r>
              <a:rPr lang="ko-KR" altLang="en-US" sz="2400" b="1" kern="0" spc="-100" dirty="0">
                <a:solidFill>
                  <a:srgbClr val="4C4747"/>
                </a:solidFill>
                <a:latin typeface="맑은 고딕"/>
                <a:ea typeface="맑은 고딕"/>
              </a:rPr>
              <a:t>설명</a:t>
            </a:r>
            <a:endParaRPr lang="en-US" altLang="ko-KR" sz="2400" b="1" kern="0" spc="-100" dirty="0">
              <a:solidFill>
                <a:srgbClr val="4C4747"/>
              </a:solidFill>
              <a:latin typeface="맑은 고딕"/>
              <a:ea typeface="맑은 고딕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A87D40D-A535-4377-90DF-DE141510E67A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 flipV="1">
            <a:off x="3328129" y="5791808"/>
            <a:ext cx="2400050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가로 글상자 1009">
            <a:extLst>
              <a:ext uri="{FF2B5EF4-FFF2-40B4-BE49-F238E27FC236}">
                <a16:creationId xmlns:a16="http://schemas.microsoft.com/office/drawing/2014/main" id="{8DBAF494-FAF6-4F86-911E-8E64438037CC}"/>
              </a:ext>
            </a:extLst>
          </p:cNvPr>
          <p:cNvSpPr txBox="1"/>
          <p:nvPr/>
        </p:nvSpPr>
        <p:spPr>
          <a:xfrm>
            <a:off x="5728179" y="5560975"/>
            <a:ext cx="3433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타이머</a:t>
            </a:r>
            <a:r>
              <a:rPr lang="en-US" altLang="ko-KR" sz="2400" kern="0" spc="-100" dirty="0">
                <a:solidFill>
                  <a:srgbClr val="374151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 </a:t>
            </a:r>
            <a:r>
              <a:rPr lang="ko-KR" altLang="en-US" sz="2400" kern="0" spc="-100" dirty="0">
                <a:solidFill>
                  <a:srgbClr val="374151"/>
                </a:solidFill>
                <a:highlight>
                  <a:srgbClr val="FFFF00"/>
                </a:highlight>
                <a:latin typeface="맑은 고딕"/>
                <a:ea typeface="맑은 고딕"/>
              </a:rPr>
              <a:t>표시</a:t>
            </a:r>
            <a:endParaRPr lang="en-US" altLang="ko-KR" sz="2400" kern="0" spc="-100" dirty="0">
              <a:solidFill>
                <a:srgbClr val="374151"/>
              </a:solidFill>
              <a:highlight>
                <a:srgbClr val="FFFF00"/>
              </a:highlight>
              <a:latin typeface="맑은 고딕"/>
              <a:ea typeface="맑은 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71ACD3-FD2A-43F7-9F55-B86EED35D37A}"/>
              </a:ext>
            </a:extLst>
          </p:cNvPr>
          <p:cNvGrpSpPr/>
          <p:nvPr/>
        </p:nvGrpSpPr>
        <p:grpSpPr>
          <a:xfrm>
            <a:off x="2598346" y="7427112"/>
            <a:ext cx="13098854" cy="2383741"/>
            <a:chOff x="520602" y="7275440"/>
            <a:chExt cx="13098854" cy="238374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93A1B63-CB9F-4A0D-8F5F-DFFA45B2A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602" y="7671794"/>
              <a:ext cx="7470745" cy="145688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59" name="액자 58">
              <a:extLst>
                <a:ext uri="{FF2B5EF4-FFF2-40B4-BE49-F238E27FC236}">
                  <a16:creationId xmlns:a16="http://schemas.microsoft.com/office/drawing/2014/main" id="{ADE75A28-F321-4D3A-87FA-5BC2888B3104}"/>
                </a:ext>
              </a:extLst>
            </p:cNvPr>
            <p:cNvSpPr/>
            <p:nvPr/>
          </p:nvSpPr>
          <p:spPr>
            <a:xfrm>
              <a:off x="657128" y="7727047"/>
              <a:ext cx="5194896" cy="409859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액자 59">
              <a:extLst>
                <a:ext uri="{FF2B5EF4-FFF2-40B4-BE49-F238E27FC236}">
                  <a16:creationId xmlns:a16="http://schemas.microsoft.com/office/drawing/2014/main" id="{89DD06D7-4341-48F4-BE20-9EDF1B3B02CC}"/>
                </a:ext>
              </a:extLst>
            </p:cNvPr>
            <p:cNvSpPr/>
            <p:nvPr/>
          </p:nvSpPr>
          <p:spPr>
            <a:xfrm>
              <a:off x="5486400" y="8400234"/>
              <a:ext cx="1087832" cy="547047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액자 61">
              <a:extLst>
                <a:ext uri="{FF2B5EF4-FFF2-40B4-BE49-F238E27FC236}">
                  <a16:creationId xmlns:a16="http://schemas.microsoft.com/office/drawing/2014/main" id="{FAFA56BC-67E9-477D-92C2-13076FBAC3F3}"/>
                </a:ext>
              </a:extLst>
            </p:cNvPr>
            <p:cNvSpPr/>
            <p:nvPr/>
          </p:nvSpPr>
          <p:spPr>
            <a:xfrm>
              <a:off x="6707563" y="8400234"/>
              <a:ext cx="1087832" cy="547047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4" name="Picture 2" descr="https://cdn.discordapp.com/attachments/1077714652521308202/1111669243650527302/image.png">
              <a:extLst>
                <a:ext uri="{FF2B5EF4-FFF2-40B4-BE49-F238E27FC236}">
                  <a16:creationId xmlns:a16="http://schemas.microsoft.com/office/drawing/2014/main" id="{C72565B6-0474-4B17-B12C-4F4B7B928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388" y="7275440"/>
              <a:ext cx="4917068" cy="2383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802E8768-AC37-4F10-B66B-44581A0F6BDB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7795395" y="8673758"/>
              <a:ext cx="90699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가로 글상자 1009">
            <a:extLst>
              <a:ext uri="{FF2B5EF4-FFF2-40B4-BE49-F238E27FC236}">
                <a16:creationId xmlns:a16="http://schemas.microsoft.com/office/drawing/2014/main" id="{26648E7B-FCDF-4317-911F-63E25F76509C}"/>
              </a:ext>
            </a:extLst>
          </p:cNvPr>
          <p:cNvSpPr txBox="1"/>
          <p:nvPr/>
        </p:nvSpPr>
        <p:spPr>
          <a:xfrm>
            <a:off x="14114833" y="5601923"/>
            <a:ext cx="3363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다음 문제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2400" kern="0" spc="-100" dirty="0" err="1">
                <a:solidFill>
                  <a:srgbClr val="374151"/>
                </a:solidFill>
                <a:latin typeface="맑은 고딕"/>
                <a:ea typeface="맑은 고딕"/>
              </a:rPr>
              <a:t>넘어감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512958FF-7FF5-409E-ADD7-EF379C155D8E}"/>
              </a:ext>
            </a:extLst>
          </p:cNvPr>
          <p:cNvCxnSpPr>
            <a:cxnSpLocks/>
          </p:cNvCxnSpPr>
          <p:nvPr/>
        </p:nvCxnSpPr>
        <p:spPr>
          <a:xfrm flipV="1">
            <a:off x="12703491" y="5785699"/>
            <a:ext cx="1411342" cy="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C5E52F-64AE-5F1B-6323-FAE66108B934}"/>
              </a:ext>
            </a:extLst>
          </p:cNvPr>
          <p:cNvGrpSpPr/>
          <p:nvPr/>
        </p:nvGrpSpPr>
        <p:grpSpPr>
          <a:xfrm>
            <a:off x="14108662" y="3523935"/>
            <a:ext cx="3560983" cy="1569660"/>
            <a:chOff x="13922548" y="3125901"/>
            <a:chExt cx="3560983" cy="1569660"/>
          </a:xfrm>
        </p:grpSpPr>
        <p:sp>
          <p:nvSpPr>
            <p:cNvPr id="43" name="가로 글상자 1009">
              <a:extLst>
                <a:ext uri="{FF2B5EF4-FFF2-40B4-BE49-F238E27FC236}">
                  <a16:creationId xmlns:a16="http://schemas.microsoft.com/office/drawing/2014/main" id="{1B8CCC64-F4C5-4607-A10A-04D14AC810CE}"/>
                </a:ext>
              </a:extLst>
            </p:cNvPr>
            <p:cNvSpPr txBox="1"/>
            <p:nvPr/>
          </p:nvSpPr>
          <p:spPr>
            <a:xfrm>
              <a:off x="13922548" y="3125901"/>
              <a:ext cx="356098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올바른 타이핑 </a:t>
              </a:r>
              <a:r>
                <a:rPr lang="en-US" altLang="ko-KR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그린</a:t>
              </a:r>
              <a:endPara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  <a:p>
              <a:pPr lvl="0" algn="l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잘못된 타이핑 </a:t>
              </a:r>
              <a:r>
                <a:rPr lang="en-US" altLang="ko-KR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레드</a:t>
              </a:r>
              <a:endPara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  <a:p>
              <a:pPr lvl="0" algn="l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입력해야 하는 문자 </a:t>
              </a:r>
              <a:r>
                <a:rPr lang="en-US" altLang="ko-KR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블루</a:t>
              </a:r>
              <a:endPara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  <a:p>
              <a:pPr lvl="0" algn="l">
                <a:defRPr/>
              </a:pPr>
              <a:r>
                <a:rPr lang="ko-KR" altLang="en-US" sz="2400" kern="0" spc="-100" dirty="0" err="1">
                  <a:solidFill>
                    <a:srgbClr val="374151"/>
                  </a:solidFill>
                  <a:latin typeface="맑은 고딕"/>
                  <a:ea typeface="맑은 고딕"/>
                </a:rPr>
                <a:t>줄바꿈</a:t>
              </a: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: </a:t>
              </a:r>
              <a:r>
                <a:rPr lang="en-US" altLang="ko-KR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Enter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D8D6D47-AAB6-1039-72BA-18979F553B7D}"/>
                </a:ext>
              </a:extLst>
            </p:cNvPr>
            <p:cNvSpPr/>
            <p:nvPr/>
          </p:nvSpPr>
          <p:spPr>
            <a:xfrm>
              <a:off x="16100425" y="3199278"/>
              <a:ext cx="609600" cy="297180"/>
            </a:xfrm>
            <a:prstGeom prst="rect">
              <a:avLst/>
            </a:prstGeom>
            <a:solidFill>
              <a:srgbClr val="7DFF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91210A-8B2B-1786-05EA-D361ED1ACB8D}"/>
                </a:ext>
              </a:extLst>
            </p:cNvPr>
            <p:cNvSpPr/>
            <p:nvPr/>
          </p:nvSpPr>
          <p:spPr>
            <a:xfrm>
              <a:off x="16094075" y="3563620"/>
              <a:ext cx="609600" cy="297180"/>
            </a:xfrm>
            <a:prstGeom prst="rect">
              <a:avLst/>
            </a:prstGeom>
            <a:solidFill>
              <a:srgbClr val="CD3B4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74CC3A-2BE7-9CDB-39DF-92D9DE105AD5}"/>
                </a:ext>
              </a:extLst>
            </p:cNvPr>
            <p:cNvSpPr/>
            <p:nvPr/>
          </p:nvSpPr>
          <p:spPr>
            <a:xfrm>
              <a:off x="16773525" y="3927711"/>
              <a:ext cx="609600" cy="314089"/>
            </a:xfrm>
            <a:prstGeom prst="rect">
              <a:avLst/>
            </a:prstGeom>
            <a:solidFill>
              <a:srgbClr val="00C1FF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가로 글상자 1009">
            <a:extLst>
              <a:ext uri="{FF2B5EF4-FFF2-40B4-BE49-F238E27FC236}">
                <a16:creationId xmlns:a16="http://schemas.microsoft.com/office/drawing/2014/main" id="{93DAF45B-8049-DB1F-B3A8-CDB84B9DBC0D}"/>
              </a:ext>
            </a:extLst>
          </p:cNvPr>
          <p:cNvSpPr txBox="1"/>
          <p:nvPr/>
        </p:nvSpPr>
        <p:spPr>
          <a:xfrm>
            <a:off x="2471637" y="7225015"/>
            <a:ext cx="5911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kern="0" spc="-100" dirty="0">
                <a:solidFill>
                  <a:srgbClr val="374151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•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타이머</a:t>
            </a:r>
            <a:r>
              <a: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종료 시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다시하기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메시지창 표현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50" name="연결선: 꺾임 64">
            <a:extLst>
              <a:ext uri="{FF2B5EF4-FFF2-40B4-BE49-F238E27FC236}">
                <a16:creationId xmlns:a16="http://schemas.microsoft.com/office/drawing/2014/main" id="{AF9D3F64-8E70-3B95-4657-DE8BFE1E3A53}"/>
              </a:ext>
            </a:extLst>
          </p:cNvPr>
          <p:cNvCxnSpPr>
            <a:cxnSpLocks/>
          </p:cNvCxnSpPr>
          <p:nvPr/>
        </p:nvCxnSpPr>
        <p:spPr>
          <a:xfrm>
            <a:off x="8739789" y="4588010"/>
            <a:ext cx="531004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9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83952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DAD20F0-0B4B-A96B-7989-C52B18881183}"/>
              </a:ext>
            </a:extLst>
          </p:cNvPr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D4531A07-3421-65E6-F690-05217371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C5E53097-2649-F838-759F-F8FABBBBF227}"/>
              </a:ext>
            </a:extLst>
          </p:cNvPr>
          <p:cNvSpPr txBox="1"/>
          <p:nvPr/>
        </p:nvSpPr>
        <p:spPr>
          <a:xfrm>
            <a:off x="2895600" y="471726"/>
            <a:ext cx="15621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코딩 게임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-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드래그 게임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489E7C5-3DDC-4162-BE07-1B56B96EC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909" y="1943100"/>
            <a:ext cx="12420600" cy="7153275"/>
          </a:xfrm>
          <a:prstGeom prst="rect">
            <a:avLst/>
          </a:prstGeom>
        </p:spPr>
      </p:pic>
      <p:sp>
        <p:nvSpPr>
          <p:cNvPr id="34" name="액자 33">
            <a:extLst>
              <a:ext uri="{FF2B5EF4-FFF2-40B4-BE49-F238E27FC236}">
                <a16:creationId xmlns:a16="http://schemas.microsoft.com/office/drawing/2014/main" id="{24E37C4E-04AE-43C3-9EEE-5EB2ADD5240C}"/>
              </a:ext>
            </a:extLst>
          </p:cNvPr>
          <p:cNvSpPr/>
          <p:nvPr/>
        </p:nvSpPr>
        <p:spPr>
          <a:xfrm>
            <a:off x="5136909" y="2584259"/>
            <a:ext cx="1062337" cy="353132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E8ADCD2-D3BB-4C33-AE1F-BFE256EF8EB5}"/>
              </a:ext>
            </a:extLst>
          </p:cNvPr>
          <p:cNvSpPr/>
          <p:nvPr/>
        </p:nvSpPr>
        <p:spPr>
          <a:xfrm>
            <a:off x="5136909" y="3062429"/>
            <a:ext cx="7898968" cy="353132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액자 45">
            <a:extLst>
              <a:ext uri="{FF2B5EF4-FFF2-40B4-BE49-F238E27FC236}">
                <a16:creationId xmlns:a16="http://schemas.microsoft.com/office/drawing/2014/main" id="{8ABA11EE-C231-4BDD-A8F5-727D20DC08DE}"/>
              </a:ext>
            </a:extLst>
          </p:cNvPr>
          <p:cNvSpPr/>
          <p:nvPr/>
        </p:nvSpPr>
        <p:spPr>
          <a:xfrm>
            <a:off x="5136909" y="3576290"/>
            <a:ext cx="4165168" cy="3960969"/>
          </a:xfrm>
          <a:prstGeom prst="frame">
            <a:avLst>
              <a:gd name="adj1" fmla="val 8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액자 46">
            <a:extLst>
              <a:ext uri="{FF2B5EF4-FFF2-40B4-BE49-F238E27FC236}">
                <a16:creationId xmlns:a16="http://schemas.microsoft.com/office/drawing/2014/main" id="{1A61D405-51AA-4BA1-8728-A40617C1A08C}"/>
              </a:ext>
            </a:extLst>
          </p:cNvPr>
          <p:cNvSpPr/>
          <p:nvPr/>
        </p:nvSpPr>
        <p:spPr>
          <a:xfrm>
            <a:off x="5301708" y="3793437"/>
            <a:ext cx="971419" cy="251322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액자 47">
            <a:extLst>
              <a:ext uri="{FF2B5EF4-FFF2-40B4-BE49-F238E27FC236}">
                <a16:creationId xmlns:a16="http://schemas.microsoft.com/office/drawing/2014/main" id="{D5193812-6BD2-465E-A7E4-D45C17260393}"/>
              </a:ext>
            </a:extLst>
          </p:cNvPr>
          <p:cNvSpPr/>
          <p:nvPr/>
        </p:nvSpPr>
        <p:spPr>
          <a:xfrm>
            <a:off x="5323007" y="5022659"/>
            <a:ext cx="938214" cy="22860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9FF3428B-E1B0-42F2-A6C1-810BCE26FB0C}"/>
              </a:ext>
            </a:extLst>
          </p:cNvPr>
          <p:cNvSpPr/>
          <p:nvPr/>
        </p:nvSpPr>
        <p:spPr>
          <a:xfrm>
            <a:off x="5315863" y="6241859"/>
            <a:ext cx="945358" cy="22860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0200B4AC-1CCE-4EAD-AFD1-25B8176B7052}"/>
              </a:ext>
            </a:extLst>
          </p:cNvPr>
          <p:cNvSpPr/>
          <p:nvPr/>
        </p:nvSpPr>
        <p:spPr>
          <a:xfrm>
            <a:off x="5136909" y="7735638"/>
            <a:ext cx="888568" cy="25217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액자 51">
            <a:extLst>
              <a:ext uri="{FF2B5EF4-FFF2-40B4-BE49-F238E27FC236}">
                <a16:creationId xmlns:a16="http://schemas.microsoft.com/office/drawing/2014/main" id="{209DBA22-ECB7-421F-9442-9BDAEF9B76CB}"/>
              </a:ext>
            </a:extLst>
          </p:cNvPr>
          <p:cNvSpPr/>
          <p:nvPr/>
        </p:nvSpPr>
        <p:spPr>
          <a:xfrm>
            <a:off x="5188749" y="8548291"/>
            <a:ext cx="1217728" cy="504315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액자 52">
            <a:extLst>
              <a:ext uri="{FF2B5EF4-FFF2-40B4-BE49-F238E27FC236}">
                <a16:creationId xmlns:a16="http://schemas.microsoft.com/office/drawing/2014/main" id="{71CB313D-A1E6-48E5-BD70-9ABD3A496401}"/>
              </a:ext>
            </a:extLst>
          </p:cNvPr>
          <p:cNvSpPr/>
          <p:nvPr/>
        </p:nvSpPr>
        <p:spPr>
          <a:xfrm>
            <a:off x="6483716" y="8548290"/>
            <a:ext cx="1227686" cy="504315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3D0AD5B9-E375-43DD-BE32-7D22941DD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0296" y="3872268"/>
            <a:ext cx="5606344" cy="3197131"/>
          </a:xfrm>
          <a:prstGeom prst="rect">
            <a:avLst/>
          </a:prstGeom>
          <a:ln w="57150">
            <a:solidFill>
              <a:srgbClr val="4EC460"/>
            </a:solidFill>
          </a:ln>
        </p:spPr>
      </p:pic>
      <p:sp>
        <p:nvSpPr>
          <p:cNvPr id="55" name="액자 54">
            <a:extLst>
              <a:ext uri="{FF2B5EF4-FFF2-40B4-BE49-F238E27FC236}">
                <a16:creationId xmlns:a16="http://schemas.microsoft.com/office/drawing/2014/main" id="{EF8FBD29-2809-4380-BB39-C3F39BD44738}"/>
              </a:ext>
            </a:extLst>
          </p:cNvPr>
          <p:cNvSpPr/>
          <p:nvPr/>
        </p:nvSpPr>
        <p:spPr>
          <a:xfrm>
            <a:off x="11596646" y="6838759"/>
            <a:ext cx="767677" cy="238533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 w="38100">
            <a:solidFill>
              <a:srgbClr val="4EC4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액자 55">
            <a:extLst>
              <a:ext uri="{FF2B5EF4-FFF2-40B4-BE49-F238E27FC236}">
                <a16:creationId xmlns:a16="http://schemas.microsoft.com/office/drawing/2014/main" id="{CFE6DBA3-35B9-4999-BDD2-3E92AF5E565F}"/>
              </a:ext>
            </a:extLst>
          </p:cNvPr>
          <p:cNvSpPr/>
          <p:nvPr/>
        </p:nvSpPr>
        <p:spPr>
          <a:xfrm>
            <a:off x="5143500" y="8034790"/>
            <a:ext cx="12420600" cy="360433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62D02B-C4C8-F64C-B33E-EEDE87B68824}"/>
              </a:ext>
            </a:extLst>
          </p:cNvPr>
          <p:cNvGrpSpPr/>
          <p:nvPr/>
        </p:nvGrpSpPr>
        <p:grpSpPr>
          <a:xfrm>
            <a:off x="148006" y="2019300"/>
            <a:ext cx="4489900" cy="7305401"/>
            <a:chOff x="118188" y="2410127"/>
            <a:chExt cx="4489900" cy="73054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3383A2-A6B9-7876-A371-485C82B76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958" t="2985"/>
            <a:stretch/>
          </p:blipFill>
          <p:spPr>
            <a:xfrm>
              <a:off x="873390" y="2410127"/>
              <a:ext cx="2991401" cy="495300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25DB81-12B3-44BB-A1F8-4FD5ACE1A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078" t="20513" r="26549" b="3296"/>
            <a:stretch/>
          </p:blipFill>
          <p:spPr>
            <a:xfrm>
              <a:off x="3368130" y="5990563"/>
              <a:ext cx="990600" cy="1981200"/>
            </a:xfrm>
            <a:prstGeom prst="rect">
              <a:avLst/>
            </a:prstGeom>
          </p:spPr>
        </p:pic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9C96256A-6C54-425C-8699-B2447D7605CC}"/>
                </a:ext>
              </a:extLst>
            </p:cNvPr>
            <p:cNvSpPr/>
            <p:nvPr/>
          </p:nvSpPr>
          <p:spPr>
            <a:xfrm>
              <a:off x="1295351" y="4446270"/>
              <a:ext cx="2128199" cy="612836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993B7378-3DA6-4CDD-B225-2DD83579D014}"/>
                </a:ext>
              </a:extLst>
            </p:cNvPr>
            <p:cNvSpPr/>
            <p:nvPr/>
          </p:nvSpPr>
          <p:spPr>
            <a:xfrm>
              <a:off x="1828753" y="5723070"/>
              <a:ext cx="1061398" cy="247199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6120CA7E-FB73-4F14-B4D7-E5DE17AB9395}"/>
                </a:ext>
              </a:extLst>
            </p:cNvPr>
            <p:cNvSpPr/>
            <p:nvPr/>
          </p:nvSpPr>
          <p:spPr>
            <a:xfrm>
              <a:off x="1570211" y="6810834"/>
              <a:ext cx="1548540" cy="454836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2CDC8662-0E6B-4D18-A5DF-5177158CB213}"/>
                </a:ext>
              </a:extLst>
            </p:cNvPr>
            <p:cNvSpPr/>
            <p:nvPr/>
          </p:nvSpPr>
          <p:spPr>
            <a:xfrm>
              <a:off x="3364042" y="6004077"/>
              <a:ext cx="990600" cy="1981200"/>
            </a:xfrm>
            <a:prstGeom prst="frame">
              <a:avLst>
                <a:gd name="adj1" fmla="val 12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82622E83-CCD1-4B3B-86CD-04E1E51924E2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6200000" flipH="1">
              <a:off x="1793056" y="7939162"/>
              <a:ext cx="1152071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가로 글상자 1009">
              <a:extLst>
                <a:ext uri="{FF2B5EF4-FFF2-40B4-BE49-F238E27FC236}">
                  <a16:creationId xmlns:a16="http://schemas.microsoft.com/office/drawing/2014/main" id="{C97B2BC5-5A8A-4E10-A095-FB664F404537}"/>
                </a:ext>
              </a:extLst>
            </p:cNvPr>
            <p:cNvSpPr txBox="1"/>
            <p:nvPr/>
          </p:nvSpPr>
          <p:spPr>
            <a:xfrm>
              <a:off x="118188" y="8515199"/>
              <a:ext cx="44899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정보 기록을 위한 </a:t>
              </a:r>
              <a:endPara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닉네임</a:t>
              </a: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 입력과 </a:t>
              </a:r>
              <a:endPara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  <a:p>
              <a:pPr lvl="0" algn="ctr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원하는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언어 선택</a:t>
              </a: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 후 시작</a:t>
              </a:r>
              <a:endPara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61" name="가로 글상자 1009">
            <a:extLst>
              <a:ext uri="{FF2B5EF4-FFF2-40B4-BE49-F238E27FC236}">
                <a16:creationId xmlns:a16="http://schemas.microsoft.com/office/drawing/2014/main" id="{CC2FCD5B-CFCD-46E5-989D-07BA9094B42F}"/>
              </a:ext>
            </a:extLst>
          </p:cNvPr>
          <p:cNvSpPr txBox="1"/>
          <p:nvPr/>
        </p:nvSpPr>
        <p:spPr>
          <a:xfrm>
            <a:off x="7207838" y="2497545"/>
            <a:ext cx="3857121" cy="461665"/>
          </a:xfrm>
          <a:prstGeom prst="rect">
            <a:avLst/>
          </a:prstGeom>
          <a:solidFill>
            <a:srgbClr val="FFEC63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타이머</a:t>
            </a:r>
            <a:r>
              <a: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종료 시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결과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로 이동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D63BCE54-5DEF-4E00-BF98-FBE070E7A696}"/>
              </a:ext>
            </a:extLst>
          </p:cNvPr>
          <p:cNvCxnSpPr>
            <a:cxnSpLocks/>
            <a:stCxn id="36" idx="3"/>
            <a:endCxn id="63" idx="1"/>
          </p:cNvCxnSpPr>
          <p:nvPr/>
        </p:nvCxnSpPr>
        <p:spPr>
          <a:xfrm flipV="1">
            <a:off x="13035877" y="3236591"/>
            <a:ext cx="704605" cy="240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1009">
            <a:extLst>
              <a:ext uri="{FF2B5EF4-FFF2-40B4-BE49-F238E27FC236}">
                <a16:creationId xmlns:a16="http://schemas.microsoft.com/office/drawing/2014/main" id="{7C454CC4-DB68-4332-8172-164898C465F7}"/>
              </a:ext>
            </a:extLst>
          </p:cNvPr>
          <p:cNvSpPr txBox="1"/>
          <p:nvPr/>
        </p:nvSpPr>
        <p:spPr>
          <a:xfrm>
            <a:off x="13740482" y="3005758"/>
            <a:ext cx="3410195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문제의 대한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언어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와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설명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BA99942-20C4-4BEC-BE7B-B96F4AD9B03C}"/>
              </a:ext>
            </a:extLst>
          </p:cNvPr>
          <p:cNvCxnSpPr>
            <a:cxnSpLocks/>
            <a:stCxn id="50" idx="1"/>
            <a:endCxn id="75" idx="1"/>
          </p:cNvCxnSpPr>
          <p:nvPr/>
        </p:nvCxnSpPr>
        <p:spPr>
          <a:xfrm rot="10800000" flipH="1" flipV="1">
            <a:off x="5136909" y="7861723"/>
            <a:ext cx="186098" cy="1667038"/>
          </a:xfrm>
          <a:prstGeom prst="bentConnector3">
            <a:avLst>
              <a:gd name="adj1" fmla="val -12283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가로 글상자 1009">
            <a:extLst>
              <a:ext uri="{FF2B5EF4-FFF2-40B4-BE49-F238E27FC236}">
                <a16:creationId xmlns:a16="http://schemas.microsoft.com/office/drawing/2014/main" id="{73DEABCB-6587-46A6-A596-0CEC365C3AF8}"/>
              </a:ext>
            </a:extLst>
          </p:cNvPr>
          <p:cNvSpPr txBox="1"/>
          <p:nvPr/>
        </p:nvSpPr>
        <p:spPr>
          <a:xfrm>
            <a:off x="5323007" y="9297928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채점</a:t>
            </a:r>
            <a:r>
              <a:rPr lang="ko-KR" altLang="en-US" sz="2400" kern="0" spc="-100" dirty="0">
                <a:solidFill>
                  <a:srgbClr val="4C4747"/>
                </a:solidFill>
                <a:latin typeface="맑은 고딕"/>
                <a:ea typeface="맑은 고딕"/>
              </a:rPr>
              <a:t> 후 결과 시각화</a:t>
            </a:r>
            <a:endParaRPr lang="en-US" altLang="ko-KR" sz="2400" kern="0" spc="-100" dirty="0">
              <a:solidFill>
                <a:srgbClr val="0070C0"/>
              </a:solidFill>
              <a:latin typeface="맑은 고딕"/>
              <a:ea typeface="맑은 고딕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264BDE9D-653F-461F-A743-417414F45519}"/>
              </a:ext>
            </a:extLst>
          </p:cNvPr>
          <p:cNvCxnSpPr>
            <a:cxnSpLocks/>
            <a:stCxn id="52" idx="1"/>
            <a:endCxn id="75" idx="1"/>
          </p:cNvCxnSpPr>
          <p:nvPr/>
        </p:nvCxnSpPr>
        <p:spPr>
          <a:xfrm rot="10800000" flipH="1" flipV="1">
            <a:off x="5188749" y="8800449"/>
            <a:ext cx="134258" cy="728312"/>
          </a:xfrm>
          <a:prstGeom prst="bentConnector3">
            <a:avLst>
              <a:gd name="adj1" fmla="val -20810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가로 글상자 1009">
            <a:extLst>
              <a:ext uri="{FF2B5EF4-FFF2-40B4-BE49-F238E27FC236}">
                <a16:creationId xmlns:a16="http://schemas.microsoft.com/office/drawing/2014/main" id="{F9603B98-2338-41E8-8595-955C7EC1B3A5}"/>
              </a:ext>
            </a:extLst>
          </p:cNvPr>
          <p:cNvSpPr txBox="1"/>
          <p:nvPr/>
        </p:nvSpPr>
        <p:spPr>
          <a:xfrm>
            <a:off x="8684491" y="8566465"/>
            <a:ext cx="2715418" cy="461665"/>
          </a:xfrm>
          <a:prstGeom prst="rect">
            <a:avLst/>
          </a:prstGeom>
          <a:solidFill>
            <a:srgbClr val="9E88EB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다음 문제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2400" kern="0" spc="-100" dirty="0" err="1">
                <a:solidFill>
                  <a:srgbClr val="374151"/>
                </a:solidFill>
                <a:latin typeface="맑은 고딕"/>
                <a:ea typeface="맑은 고딕"/>
              </a:rPr>
              <a:t>넘어감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47169BA-3EFB-4492-8225-44DA41437FE6}"/>
              </a:ext>
            </a:extLst>
          </p:cNvPr>
          <p:cNvCxnSpPr>
            <a:cxnSpLocks/>
            <a:stCxn id="46" idx="1"/>
            <a:endCxn id="75" idx="1"/>
          </p:cNvCxnSpPr>
          <p:nvPr/>
        </p:nvCxnSpPr>
        <p:spPr>
          <a:xfrm rot="10800000" flipH="1" flipV="1">
            <a:off x="5136909" y="5556775"/>
            <a:ext cx="186098" cy="3971986"/>
          </a:xfrm>
          <a:prstGeom prst="bentConnector3">
            <a:avLst>
              <a:gd name="adj1" fmla="val -12283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4AE4B65-C330-4D8B-81B5-B81A0E8DFD10}"/>
              </a:ext>
            </a:extLst>
          </p:cNvPr>
          <p:cNvCxnSpPr>
            <a:cxnSpLocks/>
            <a:endCxn id="46" idx="3"/>
          </p:cNvCxnSpPr>
          <p:nvPr/>
        </p:nvCxnSpPr>
        <p:spPr>
          <a:xfrm rot="16200000" flipV="1">
            <a:off x="8609220" y="6249633"/>
            <a:ext cx="2498035" cy="111231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가로 글상자 1009">
            <a:extLst>
              <a:ext uri="{FF2B5EF4-FFF2-40B4-BE49-F238E27FC236}">
                <a16:creationId xmlns:a16="http://schemas.microsoft.com/office/drawing/2014/main" id="{ABB93EFC-614D-42F4-960A-89184130410F}"/>
              </a:ext>
            </a:extLst>
          </p:cNvPr>
          <p:cNvSpPr txBox="1"/>
          <p:nvPr/>
        </p:nvSpPr>
        <p:spPr>
          <a:xfrm>
            <a:off x="9478360" y="6036351"/>
            <a:ext cx="1905001" cy="769441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200" kern="0" spc="-100" dirty="0">
                <a:latin typeface="맑은 고딕"/>
                <a:ea typeface="맑은 고딕"/>
              </a:rPr>
              <a:t>단어 </a:t>
            </a:r>
            <a:r>
              <a:rPr lang="ko-KR" altLang="en-US" sz="22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드래그</a:t>
            </a:r>
            <a:r>
              <a:rPr lang="ko-KR" altLang="en-US" sz="2200" kern="0" spc="-100" dirty="0">
                <a:latin typeface="맑은 고딕"/>
                <a:ea typeface="맑은 고딕"/>
              </a:rPr>
              <a:t>로</a:t>
            </a:r>
            <a:endParaRPr lang="en-US" altLang="ko-KR" sz="2200" kern="0" spc="-100" dirty="0"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200" kern="0" spc="-100" dirty="0">
                <a:latin typeface="맑은 고딕"/>
                <a:ea typeface="맑은 고딕"/>
              </a:rPr>
              <a:t>빈칸 채우기</a:t>
            </a:r>
            <a:endParaRPr lang="en-US" altLang="ko-KR" sz="2200" kern="0" spc="-100" dirty="0">
              <a:latin typeface="맑은 고딕"/>
              <a:ea typeface="맑은 고딕"/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BFF8084D-C4B8-82B6-EABA-987FCC7904DC}"/>
              </a:ext>
            </a:extLst>
          </p:cNvPr>
          <p:cNvGrpSpPr/>
          <p:nvPr/>
        </p:nvGrpSpPr>
        <p:grpSpPr>
          <a:xfrm>
            <a:off x="13589568" y="387940"/>
            <a:ext cx="4118177" cy="584775"/>
            <a:chOff x="13589568" y="387940"/>
            <a:chExt cx="4118177" cy="584775"/>
          </a:xfrm>
        </p:grpSpPr>
        <p:sp>
          <p:nvSpPr>
            <p:cNvPr id="12" name="Object 25">
              <a:extLst>
                <a:ext uri="{FF2B5EF4-FFF2-40B4-BE49-F238E27FC236}">
                  <a16:creationId xmlns:a16="http://schemas.microsoft.com/office/drawing/2014/main" id="{65369AD3-D645-6C03-5FE4-FF8AA09ADA53}"/>
                </a:ext>
              </a:extLst>
            </p:cNvPr>
            <p:cNvSpPr txBox="1"/>
            <p:nvPr/>
          </p:nvSpPr>
          <p:spPr>
            <a:xfrm>
              <a:off x="13589568" y="476147"/>
              <a:ext cx="357415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ko-KR" altLang="en-US" sz="1600" kern="0" spc="-100" dirty="0">
                  <a:solidFill>
                    <a:srgbClr val="4C474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인터페이스 및 주요 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5EDCCB91-B958-BC78-682D-E0B55DCFE11F}"/>
                </a:ext>
              </a:extLst>
            </p:cNvPr>
            <p:cNvSpPr txBox="1"/>
            <p:nvPr/>
          </p:nvSpPr>
          <p:spPr>
            <a:xfrm>
              <a:off x="16834318" y="387940"/>
              <a:ext cx="873427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en-US" sz="3200" dirty="0">
                  <a:solidFill>
                    <a:srgbClr val="4C4747"/>
                  </a:solidFill>
                  <a:latin typeface="Noto Sans CJK KR Regular"/>
                  <a:cs typeface="Noto Sans CJK KR Regular"/>
                </a:rPr>
                <a:t>03</a:t>
              </a:r>
              <a:endParaRPr lang="en-US" dirty="0"/>
            </a:p>
          </p:txBody>
        </p:sp>
      </p:grpSp>
      <p:cxnSp>
        <p:nvCxnSpPr>
          <p:cNvPr id="6" name="연결선: 꺾임 64">
            <a:extLst>
              <a:ext uri="{FF2B5EF4-FFF2-40B4-BE49-F238E27FC236}">
                <a16:creationId xmlns:a16="http://schemas.microsoft.com/office/drawing/2014/main" id="{20AFEDA5-5D67-ABE3-0414-07B78C4B2082}"/>
              </a:ext>
            </a:extLst>
          </p:cNvPr>
          <p:cNvCxnSpPr>
            <a:cxnSpLocks/>
          </p:cNvCxnSpPr>
          <p:nvPr/>
        </p:nvCxnSpPr>
        <p:spPr>
          <a:xfrm>
            <a:off x="6199246" y="2736659"/>
            <a:ext cx="9069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64">
            <a:extLst>
              <a:ext uri="{FF2B5EF4-FFF2-40B4-BE49-F238E27FC236}">
                <a16:creationId xmlns:a16="http://schemas.microsoft.com/office/drawing/2014/main" id="{6AF266C9-AD41-0CC3-FD51-0EB7ED54BCE8}"/>
              </a:ext>
            </a:extLst>
          </p:cNvPr>
          <p:cNvCxnSpPr>
            <a:cxnSpLocks/>
          </p:cNvCxnSpPr>
          <p:nvPr/>
        </p:nvCxnSpPr>
        <p:spPr>
          <a:xfrm>
            <a:off x="7711402" y="8801919"/>
            <a:ext cx="9069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9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DAD20F0-0B4B-A96B-7989-C52B18881183}"/>
              </a:ext>
            </a:extLst>
          </p:cNvPr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D4531A07-3421-65E6-F690-05217371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C5E53097-2649-F838-759F-F8FABBBBF227}"/>
              </a:ext>
            </a:extLst>
          </p:cNvPr>
          <p:cNvSpPr txBox="1"/>
          <p:nvPr/>
        </p:nvSpPr>
        <p:spPr>
          <a:xfrm>
            <a:off x="2895600" y="471726"/>
            <a:ext cx="15621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코딩 게임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-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드래그 게임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7447A63-7958-484F-9695-C56DDC6BB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5" y="2202841"/>
            <a:ext cx="4783898" cy="72593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3C910A-79C0-48EA-AC94-5DF95AE26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056" y="2202841"/>
            <a:ext cx="6962775" cy="7229475"/>
          </a:xfrm>
          <a:prstGeom prst="rect">
            <a:avLst/>
          </a:prstGeom>
        </p:spPr>
      </p:pic>
      <p:sp>
        <p:nvSpPr>
          <p:cNvPr id="52" name="액자 51">
            <a:extLst>
              <a:ext uri="{FF2B5EF4-FFF2-40B4-BE49-F238E27FC236}">
                <a16:creationId xmlns:a16="http://schemas.microsoft.com/office/drawing/2014/main" id="{209DBA22-ECB7-421F-9442-9BDAEF9B76CB}"/>
              </a:ext>
            </a:extLst>
          </p:cNvPr>
          <p:cNvSpPr/>
          <p:nvPr/>
        </p:nvSpPr>
        <p:spPr>
          <a:xfrm>
            <a:off x="596450" y="2429905"/>
            <a:ext cx="1981200" cy="808595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가로 글상자 1009">
            <a:extLst>
              <a:ext uri="{FF2B5EF4-FFF2-40B4-BE49-F238E27FC236}">
                <a16:creationId xmlns:a16="http://schemas.microsoft.com/office/drawing/2014/main" id="{C97B2BC5-5A8A-4E10-A095-FB664F404537}"/>
              </a:ext>
            </a:extLst>
          </p:cNvPr>
          <p:cNvSpPr txBox="1"/>
          <p:nvPr/>
        </p:nvSpPr>
        <p:spPr>
          <a:xfrm>
            <a:off x="5338353" y="2603369"/>
            <a:ext cx="2518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게임을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다시 시작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BBA99942-20C4-4BEC-BE7B-B96F4AD9B03C}"/>
              </a:ext>
            </a:extLst>
          </p:cNvPr>
          <p:cNvCxnSpPr>
            <a:cxnSpLocks/>
            <a:stCxn id="26" idx="3"/>
            <a:endCxn id="983" idx="1"/>
          </p:cNvCxnSpPr>
          <p:nvPr/>
        </p:nvCxnSpPr>
        <p:spPr>
          <a:xfrm flipV="1">
            <a:off x="15327831" y="5817578"/>
            <a:ext cx="203819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가로 글상자 1009">
            <a:extLst>
              <a:ext uri="{FF2B5EF4-FFF2-40B4-BE49-F238E27FC236}">
                <a16:creationId xmlns:a16="http://schemas.microsoft.com/office/drawing/2014/main" id="{73DEABCB-6587-46A6-A596-0CEC365C3AF8}"/>
              </a:ext>
            </a:extLst>
          </p:cNvPr>
          <p:cNvSpPr txBox="1"/>
          <p:nvPr/>
        </p:nvSpPr>
        <p:spPr>
          <a:xfrm>
            <a:off x="5450466" y="7530911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선택한 언어에 맞는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랭킹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시각화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264BDE9D-653F-461F-A743-417414F45519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2577650" y="2834202"/>
            <a:ext cx="2760703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B47169BA-3EFB-4492-8225-44DA41437FE6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5177433" y="4837121"/>
            <a:ext cx="175614" cy="292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액자 39">
            <a:extLst>
              <a:ext uri="{FF2B5EF4-FFF2-40B4-BE49-F238E27FC236}">
                <a16:creationId xmlns:a16="http://schemas.microsoft.com/office/drawing/2014/main" id="{C84EE5BD-951B-E12F-7E6E-88F7D228BC9D}"/>
              </a:ext>
            </a:extLst>
          </p:cNvPr>
          <p:cNvSpPr/>
          <p:nvPr/>
        </p:nvSpPr>
        <p:spPr>
          <a:xfrm>
            <a:off x="596450" y="3447867"/>
            <a:ext cx="4580983" cy="2778507"/>
          </a:xfrm>
          <a:prstGeom prst="frame">
            <a:avLst>
              <a:gd name="adj1" fmla="val 14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5CD02135-958A-46E5-6D55-B2B8AF63E62E}"/>
              </a:ext>
            </a:extLst>
          </p:cNvPr>
          <p:cNvSpPr/>
          <p:nvPr/>
        </p:nvSpPr>
        <p:spPr>
          <a:xfrm>
            <a:off x="490611" y="6560079"/>
            <a:ext cx="4746113" cy="2778506"/>
          </a:xfrm>
          <a:prstGeom prst="frame">
            <a:avLst>
              <a:gd name="adj1" fmla="val 147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가로 글상자 1009">
            <a:extLst>
              <a:ext uri="{FF2B5EF4-FFF2-40B4-BE49-F238E27FC236}">
                <a16:creationId xmlns:a16="http://schemas.microsoft.com/office/drawing/2014/main" id="{EA54A095-1453-677C-D38B-9FE167D340E3}"/>
              </a:ext>
            </a:extLst>
          </p:cNvPr>
          <p:cNvSpPr txBox="1"/>
          <p:nvPr/>
        </p:nvSpPr>
        <p:spPr>
          <a:xfrm>
            <a:off x="5353047" y="4609210"/>
            <a:ext cx="4489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맞춘 개수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시각화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sp>
        <p:nvSpPr>
          <p:cNvPr id="963" name="액자 962">
            <a:extLst>
              <a:ext uri="{FF2B5EF4-FFF2-40B4-BE49-F238E27FC236}">
                <a16:creationId xmlns:a16="http://schemas.microsoft.com/office/drawing/2014/main" id="{803723AB-DF7E-E702-AF29-039C4B463D29}"/>
              </a:ext>
            </a:extLst>
          </p:cNvPr>
          <p:cNvSpPr/>
          <p:nvPr/>
        </p:nvSpPr>
        <p:spPr>
          <a:xfrm>
            <a:off x="3568249" y="6647654"/>
            <a:ext cx="1609184" cy="44806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64" name="연결선: 꺾임 963">
            <a:extLst>
              <a:ext uri="{FF2B5EF4-FFF2-40B4-BE49-F238E27FC236}">
                <a16:creationId xmlns:a16="http://schemas.microsoft.com/office/drawing/2014/main" id="{1053A4ED-95E5-9B15-FE4B-44E5AB8C5068}"/>
              </a:ext>
            </a:extLst>
          </p:cNvPr>
          <p:cNvCxnSpPr>
            <a:cxnSpLocks/>
            <a:stCxn id="44" idx="3"/>
            <a:endCxn id="75" idx="1"/>
          </p:cNvCxnSpPr>
          <p:nvPr/>
        </p:nvCxnSpPr>
        <p:spPr>
          <a:xfrm flipV="1">
            <a:off x="5236724" y="7946410"/>
            <a:ext cx="213742" cy="292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액자 972">
            <a:extLst>
              <a:ext uri="{FF2B5EF4-FFF2-40B4-BE49-F238E27FC236}">
                <a16:creationId xmlns:a16="http://schemas.microsoft.com/office/drawing/2014/main" id="{CE2C23AF-A0BA-308F-847B-786F98BB74B4}"/>
              </a:ext>
            </a:extLst>
          </p:cNvPr>
          <p:cNvSpPr/>
          <p:nvPr/>
        </p:nvSpPr>
        <p:spPr>
          <a:xfrm>
            <a:off x="8349816" y="3285345"/>
            <a:ext cx="6978015" cy="6144049"/>
          </a:xfrm>
          <a:prstGeom prst="frame">
            <a:avLst>
              <a:gd name="adj1" fmla="val 8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4" name="액자 973">
            <a:extLst>
              <a:ext uri="{FF2B5EF4-FFF2-40B4-BE49-F238E27FC236}">
                <a16:creationId xmlns:a16="http://schemas.microsoft.com/office/drawing/2014/main" id="{FE50C9A5-8055-D34A-9FD7-A59E10952C4E}"/>
              </a:ext>
            </a:extLst>
          </p:cNvPr>
          <p:cNvSpPr/>
          <p:nvPr/>
        </p:nvSpPr>
        <p:spPr>
          <a:xfrm>
            <a:off x="8405822" y="7704731"/>
            <a:ext cx="2622408" cy="24168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5" name="액자 974">
            <a:extLst>
              <a:ext uri="{FF2B5EF4-FFF2-40B4-BE49-F238E27FC236}">
                <a16:creationId xmlns:a16="http://schemas.microsoft.com/office/drawing/2014/main" id="{CEF12BBB-8F89-1398-2349-B838202EF292}"/>
              </a:ext>
            </a:extLst>
          </p:cNvPr>
          <p:cNvSpPr/>
          <p:nvPr/>
        </p:nvSpPr>
        <p:spPr>
          <a:xfrm>
            <a:off x="8346913" y="8694911"/>
            <a:ext cx="1926937" cy="536337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3" name="가로 글상자 1009">
            <a:extLst>
              <a:ext uri="{FF2B5EF4-FFF2-40B4-BE49-F238E27FC236}">
                <a16:creationId xmlns:a16="http://schemas.microsoft.com/office/drawing/2014/main" id="{AB3A4273-49DB-B5BF-E900-69D8373C45D4}"/>
              </a:ext>
            </a:extLst>
          </p:cNvPr>
          <p:cNvSpPr txBox="1"/>
          <p:nvPr/>
        </p:nvSpPr>
        <p:spPr>
          <a:xfrm>
            <a:off x="15531650" y="5217413"/>
            <a:ext cx="2661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채점 결과 </a:t>
            </a:r>
            <a:r>
              <a:rPr lang="ko-KR" altLang="en-US" sz="2400" kern="0" spc="-100" dirty="0">
                <a:latin typeface="맑은 고딕"/>
                <a:ea typeface="맑은 고딕"/>
              </a:rPr>
              <a:t>시각화</a:t>
            </a:r>
            <a:endParaRPr lang="en-US" altLang="ko-KR" sz="2400" kern="0" spc="-100" dirty="0"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400" kern="0" spc="-100" dirty="0">
                <a:latin typeface="맑은 고딕"/>
                <a:ea typeface="맑은 고딕"/>
              </a:rPr>
              <a:t>맞은 부분 </a:t>
            </a:r>
            <a:r>
              <a:rPr lang="en-US" altLang="ko-KR" sz="2400" kern="0" spc="-100" dirty="0">
                <a:latin typeface="맑은 고딕"/>
                <a:ea typeface="맑은 고딕"/>
              </a:rPr>
              <a:t>: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그린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400" kern="0" spc="-100" dirty="0">
                <a:latin typeface="맑은 고딕"/>
                <a:ea typeface="맑은 고딕"/>
              </a:rPr>
              <a:t>틀린 부분 </a:t>
            </a:r>
            <a:r>
              <a:rPr lang="en-US" altLang="ko-KR" sz="2400" kern="0" spc="-100" dirty="0">
                <a:latin typeface="맑은 고딕"/>
                <a:ea typeface="맑은 고딕"/>
              </a:rPr>
              <a:t>: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레드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sp>
        <p:nvSpPr>
          <p:cNvPr id="987" name="가로 글상자 1009">
            <a:extLst>
              <a:ext uri="{FF2B5EF4-FFF2-40B4-BE49-F238E27FC236}">
                <a16:creationId xmlns:a16="http://schemas.microsoft.com/office/drawing/2014/main" id="{E81BFA3E-8EBC-FB06-540C-D34C98CE00F5}"/>
              </a:ext>
            </a:extLst>
          </p:cNvPr>
          <p:cNvSpPr txBox="1"/>
          <p:nvPr/>
        </p:nvSpPr>
        <p:spPr>
          <a:xfrm>
            <a:off x="15516410" y="8547580"/>
            <a:ext cx="2447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틀린 부분은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기존 정답을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표시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990" name="연결선: 꺾임 989">
            <a:extLst>
              <a:ext uri="{FF2B5EF4-FFF2-40B4-BE49-F238E27FC236}">
                <a16:creationId xmlns:a16="http://schemas.microsoft.com/office/drawing/2014/main" id="{C24CB0E2-760B-2A6B-6BDF-4E444E22FBFD}"/>
              </a:ext>
            </a:extLst>
          </p:cNvPr>
          <p:cNvCxnSpPr>
            <a:cxnSpLocks/>
            <a:stCxn id="975" idx="3"/>
            <a:endCxn id="987" idx="1"/>
          </p:cNvCxnSpPr>
          <p:nvPr/>
        </p:nvCxnSpPr>
        <p:spPr>
          <a:xfrm flipV="1">
            <a:off x="10273850" y="8963079"/>
            <a:ext cx="5242560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6" name="그룹 1007">
            <a:extLst>
              <a:ext uri="{FF2B5EF4-FFF2-40B4-BE49-F238E27FC236}">
                <a16:creationId xmlns:a16="http://schemas.microsoft.com/office/drawing/2014/main" id="{7BC853A2-EC44-964A-9BB4-E21C4D0BDCC4}"/>
              </a:ext>
            </a:extLst>
          </p:cNvPr>
          <p:cNvGrpSpPr/>
          <p:nvPr/>
        </p:nvGrpSpPr>
        <p:grpSpPr>
          <a:xfrm>
            <a:off x="13589568" y="387940"/>
            <a:ext cx="4118177" cy="584775"/>
            <a:chOff x="13589568" y="387940"/>
            <a:chExt cx="4118177" cy="584775"/>
          </a:xfrm>
        </p:grpSpPr>
        <p:sp>
          <p:nvSpPr>
            <p:cNvPr id="997" name="Object 25">
              <a:extLst>
                <a:ext uri="{FF2B5EF4-FFF2-40B4-BE49-F238E27FC236}">
                  <a16:creationId xmlns:a16="http://schemas.microsoft.com/office/drawing/2014/main" id="{9BD4DB95-CF11-DA4D-027F-9D33A004340A}"/>
                </a:ext>
              </a:extLst>
            </p:cNvPr>
            <p:cNvSpPr txBox="1"/>
            <p:nvPr/>
          </p:nvSpPr>
          <p:spPr>
            <a:xfrm>
              <a:off x="13589568" y="476147"/>
              <a:ext cx="357415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ko-KR" altLang="en-US" sz="1600" kern="0" spc="-100" dirty="0">
                  <a:solidFill>
                    <a:srgbClr val="4C474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인터페이스 및 주요 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Object 26">
              <a:extLst>
                <a:ext uri="{FF2B5EF4-FFF2-40B4-BE49-F238E27FC236}">
                  <a16:creationId xmlns:a16="http://schemas.microsoft.com/office/drawing/2014/main" id="{8CB339D2-215A-85D5-56EC-7931AE6672FD}"/>
                </a:ext>
              </a:extLst>
            </p:cNvPr>
            <p:cNvSpPr txBox="1"/>
            <p:nvPr/>
          </p:nvSpPr>
          <p:spPr>
            <a:xfrm>
              <a:off x="16834318" y="387940"/>
              <a:ext cx="873427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en-US" sz="3200" dirty="0">
                  <a:solidFill>
                    <a:srgbClr val="4C4747"/>
                  </a:solidFill>
                  <a:latin typeface="Noto Sans CJK KR Regular"/>
                  <a:cs typeface="Noto Sans CJK KR Regular"/>
                </a:rPr>
                <a:t>03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913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73221" y="7707931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DAD20F0-0B4B-A96B-7989-C52B18881183}"/>
              </a:ext>
            </a:extLst>
          </p:cNvPr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D4531A07-3421-65E6-F690-05217371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C5E53097-2649-F838-759F-F8FABBBBF227}"/>
              </a:ext>
            </a:extLst>
          </p:cNvPr>
          <p:cNvSpPr txBox="1"/>
          <p:nvPr/>
        </p:nvSpPr>
        <p:spPr>
          <a:xfrm>
            <a:off x="2895600" y="471726"/>
            <a:ext cx="15621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코딩 게임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-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출력값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 맞추기 게임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C1B745-23F6-BA3E-9CEF-39C92953D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t="17931" r="2197" b="2378"/>
          <a:stretch/>
        </p:blipFill>
        <p:spPr>
          <a:xfrm>
            <a:off x="6386970" y="2140768"/>
            <a:ext cx="10707758" cy="559046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D222FB-B5C2-D22B-A8A2-F892E057ADAD}"/>
              </a:ext>
            </a:extLst>
          </p:cNvPr>
          <p:cNvGrpSpPr/>
          <p:nvPr/>
        </p:nvGrpSpPr>
        <p:grpSpPr>
          <a:xfrm>
            <a:off x="738364" y="2140768"/>
            <a:ext cx="4489900" cy="7261271"/>
            <a:chOff x="-109021" y="2140768"/>
            <a:chExt cx="4489900" cy="7261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E5F7B1-6201-B88B-183F-DACC6AF53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433" y="2140768"/>
              <a:ext cx="3752993" cy="5574630"/>
            </a:xfrm>
            <a:prstGeom prst="rect">
              <a:avLst/>
            </a:prstGeom>
          </p:spPr>
        </p:pic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9C96256A-6C54-425C-8699-B2447D7605CC}"/>
                </a:ext>
              </a:extLst>
            </p:cNvPr>
            <p:cNvSpPr/>
            <p:nvPr/>
          </p:nvSpPr>
          <p:spPr>
            <a:xfrm>
              <a:off x="688787" y="4647525"/>
              <a:ext cx="2600513" cy="454836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993B7378-3DA6-4CDD-B225-2DD83579D014}"/>
                </a:ext>
              </a:extLst>
            </p:cNvPr>
            <p:cNvSpPr/>
            <p:nvPr/>
          </p:nvSpPr>
          <p:spPr>
            <a:xfrm>
              <a:off x="1526059" y="6120507"/>
              <a:ext cx="998066" cy="247199"/>
            </a:xfrm>
            <a:prstGeom prst="frame">
              <a:avLst>
                <a:gd name="adj1" fmla="val 312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6120CA7E-FB73-4F14-B4D7-E5DE17AB9395}"/>
                </a:ext>
              </a:extLst>
            </p:cNvPr>
            <p:cNvSpPr/>
            <p:nvPr/>
          </p:nvSpPr>
          <p:spPr>
            <a:xfrm>
              <a:off x="1463393" y="6931015"/>
              <a:ext cx="1060730" cy="518829"/>
            </a:xfrm>
            <a:prstGeom prst="frame">
              <a:avLst>
                <a:gd name="adj1" fmla="val 92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82622E83-CCD1-4B3B-86CD-04E1E51924E2}"/>
                </a:ext>
              </a:extLst>
            </p:cNvPr>
            <p:cNvCxnSpPr>
              <a:cxnSpLocks/>
              <a:stCxn id="6" idx="2"/>
              <a:endCxn id="58" idx="0"/>
            </p:cNvCxnSpPr>
            <p:nvPr/>
          </p:nvCxnSpPr>
          <p:spPr>
            <a:xfrm rot="5400000">
              <a:off x="1708108" y="8143220"/>
              <a:ext cx="855644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가로 글상자 1009">
              <a:extLst>
                <a:ext uri="{FF2B5EF4-FFF2-40B4-BE49-F238E27FC236}">
                  <a16:creationId xmlns:a16="http://schemas.microsoft.com/office/drawing/2014/main" id="{C97B2BC5-5A8A-4E10-A095-FB664F404537}"/>
                </a:ext>
              </a:extLst>
            </p:cNvPr>
            <p:cNvSpPr txBox="1"/>
            <p:nvPr/>
          </p:nvSpPr>
          <p:spPr>
            <a:xfrm>
              <a:off x="-109021" y="8571042"/>
              <a:ext cx="44899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정보 기록을 위한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닉네임</a:t>
              </a: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 입력과 원하는 </a:t>
              </a:r>
              <a:r>
                <a:rPr lang="ko-KR" altLang="en-US" sz="2400" b="1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언어 선택 </a:t>
              </a:r>
              <a:r>
                <a:rPr lang="ko-KR" altLang="en-US" sz="2400" kern="0" spc="-100" dirty="0">
                  <a:solidFill>
                    <a:srgbClr val="374151"/>
                  </a:solidFill>
                  <a:latin typeface="맑은 고딕"/>
                  <a:ea typeface="맑은 고딕"/>
                </a:rPr>
                <a:t>후 시작</a:t>
              </a:r>
              <a:endPara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E11476-21D9-6F7C-B8E3-64D54A8A5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76" t="-1318" r="6025" b="1318"/>
            <a:stretch/>
          </p:blipFill>
          <p:spPr>
            <a:xfrm>
              <a:off x="2751172" y="6085818"/>
              <a:ext cx="940721" cy="1201632"/>
            </a:xfrm>
            <a:prstGeom prst="rect">
              <a:avLst/>
            </a:prstGeom>
          </p:spPr>
        </p:pic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2CDC8662-0E6B-4D18-A5DF-5177158CB213}"/>
                </a:ext>
              </a:extLst>
            </p:cNvPr>
            <p:cNvSpPr/>
            <p:nvPr/>
          </p:nvSpPr>
          <p:spPr>
            <a:xfrm>
              <a:off x="2739393" y="6094223"/>
              <a:ext cx="952500" cy="1193227"/>
            </a:xfrm>
            <a:prstGeom prst="frame">
              <a:avLst>
                <a:gd name="adj1" fmla="val 12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액자 29">
            <a:extLst>
              <a:ext uri="{FF2B5EF4-FFF2-40B4-BE49-F238E27FC236}">
                <a16:creationId xmlns:a16="http://schemas.microsoft.com/office/drawing/2014/main" id="{EC997C4C-07D4-8D6C-C9AD-3E5443FE9979}"/>
              </a:ext>
            </a:extLst>
          </p:cNvPr>
          <p:cNvSpPr/>
          <p:nvPr/>
        </p:nvSpPr>
        <p:spPr>
          <a:xfrm>
            <a:off x="6549962" y="3009900"/>
            <a:ext cx="5432488" cy="2819400"/>
          </a:xfrm>
          <a:prstGeom prst="frame">
            <a:avLst>
              <a:gd name="adj1" fmla="val 6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C68D3192-5D16-E862-4672-0B12E8359354}"/>
              </a:ext>
            </a:extLst>
          </p:cNvPr>
          <p:cNvSpPr/>
          <p:nvPr/>
        </p:nvSpPr>
        <p:spPr>
          <a:xfrm>
            <a:off x="6563759" y="6434464"/>
            <a:ext cx="3666091" cy="101538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6537F88-9DA7-F952-3B70-DDCF7C40148A}"/>
              </a:ext>
            </a:extLst>
          </p:cNvPr>
          <p:cNvCxnSpPr>
            <a:cxnSpLocks/>
            <a:stCxn id="30" idx="1"/>
            <a:endCxn id="964" idx="1"/>
          </p:cNvCxnSpPr>
          <p:nvPr/>
        </p:nvCxnSpPr>
        <p:spPr>
          <a:xfrm rot="10800000" flipV="1">
            <a:off x="6354994" y="4419599"/>
            <a:ext cx="194969" cy="4560593"/>
          </a:xfrm>
          <a:prstGeom prst="bentConnector3">
            <a:avLst>
              <a:gd name="adj1" fmla="val 21724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가로 글상자 1009">
            <a:extLst>
              <a:ext uri="{FF2B5EF4-FFF2-40B4-BE49-F238E27FC236}">
                <a16:creationId xmlns:a16="http://schemas.microsoft.com/office/drawing/2014/main" id="{B71C12B1-B040-0638-2BBA-BE77EDE9AE0C}"/>
              </a:ext>
            </a:extLst>
          </p:cNvPr>
          <p:cNvSpPr txBox="1"/>
          <p:nvPr/>
        </p:nvSpPr>
        <p:spPr>
          <a:xfrm>
            <a:off x="6354993" y="8564694"/>
            <a:ext cx="448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 err="1">
                <a:solidFill>
                  <a:srgbClr val="374151"/>
                </a:solidFill>
                <a:latin typeface="맑은 고딕"/>
                <a:ea typeface="맑은 고딕"/>
              </a:rPr>
              <a:t>랜덤한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문제 </a:t>
            </a:r>
            <a:r>
              <a: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5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개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표시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l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모든 문제 풀이 시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결과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로 이동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968" name="연결선: 꺾임 967">
            <a:extLst>
              <a:ext uri="{FF2B5EF4-FFF2-40B4-BE49-F238E27FC236}">
                <a16:creationId xmlns:a16="http://schemas.microsoft.com/office/drawing/2014/main" id="{E90E81DA-4E52-25F3-6D50-EAF202471CF4}"/>
              </a:ext>
            </a:extLst>
          </p:cNvPr>
          <p:cNvCxnSpPr>
            <a:cxnSpLocks/>
            <a:stCxn id="31" idx="3"/>
            <a:endCxn id="972" idx="0"/>
          </p:cNvCxnSpPr>
          <p:nvPr/>
        </p:nvCxnSpPr>
        <p:spPr>
          <a:xfrm>
            <a:off x="10229850" y="6942154"/>
            <a:ext cx="3073295" cy="162254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가로 글상자 1009">
            <a:extLst>
              <a:ext uri="{FF2B5EF4-FFF2-40B4-BE49-F238E27FC236}">
                <a16:creationId xmlns:a16="http://schemas.microsoft.com/office/drawing/2014/main" id="{32E410DF-1368-556D-B941-A1BB669FEE06}"/>
              </a:ext>
            </a:extLst>
          </p:cNvPr>
          <p:cNvSpPr txBox="1"/>
          <p:nvPr/>
        </p:nvSpPr>
        <p:spPr>
          <a:xfrm>
            <a:off x="11058195" y="8564694"/>
            <a:ext cx="448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정답을 입력 후 버튼을 누를 시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채점 후 </a:t>
            </a:r>
            <a:r>
              <a:rPr lang="en-US" altLang="ko-KR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score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점수를 올림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grpSp>
        <p:nvGrpSpPr>
          <p:cNvPr id="976" name="그룹 1007">
            <a:extLst>
              <a:ext uri="{FF2B5EF4-FFF2-40B4-BE49-F238E27FC236}">
                <a16:creationId xmlns:a16="http://schemas.microsoft.com/office/drawing/2014/main" id="{47BC50F4-65FD-877D-B3FA-6C1A0ED73767}"/>
              </a:ext>
            </a:extLst>
          </p:cNvPr>
          <p:cNvGrpSpPr/>
          <p:nvPr/>
        </p:nvGrpSpPr>
        <p:grpSpPr>
          <a:xfrm>
            <a:off x="13589568" y="387940"/>
            <a:ext cx="4118177" cy="584775"/>
            <a:chOff x="13589568" y="387940"/>
            <a:chExt cx="4118177" cy="584775"/>
          </a:xfrm>
        </p:grpSpPr>
        <p:sp>
          <p:nvSpPr>
            <p:cNvPr id="977" name="Object 25">
              <a:extLst>
                <a:ext uri="{FF2B5EF4-FFF2-40B4-BE49-F238E27FC236}">
                  <a16:creationId xmlns:a16="http://schemas.microsoft.com/office/drawing/2014/main" id="{9A020564-8144-124E-BA4B-CA0AFB6788B2}"/>
                </a:ext>
              </a:extLst>
            </p:cNvPr>
            <p:cNvSpPr txBox="1"/>
            <p:nvPr/>
          </p:nvSpPr>
          <p:spPr>
            <a:xfrm>
              <a:off x="13589568" y="476147"/>
              <a:ext cx="357415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ko-KR" altLang="en-US" sz="1600" kern="0" spc="-100" dirty="0">
                  <a:solidFill>
                    <a:srgbClr val="4C474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인터페이스 및 주요 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Object 26">
              <a:extLst>
                <a:ext uri="{FF2B5EF4-FFF2-40B4-BE49-F238E27FC236}">
                  <a16:creationId xmlns:a16="http://schemas.microsoft.com/office/drawing/2014/main" id="{43080547-046E-A687-BEA7-621F0CA4F33C}"/>
                </a:ext>
              </a:extLst>
            </p:cNvPr>
            <p:cNvSpPr txBox="1"/>
            <p:nvPr/>
          </p:nvSpPr>
          <p:spPr>
            <a:xfrm>
              <a:off x="16834318" y="387940"/>
              <a:ext cx="873427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en-US" sz="3200" dirty="0">
                  <a:solidFill>
                    <a:srgbClr val="4C4747"/>
                  </a:solidFill>
                  <a:latin typeface="Noto Sans CJK KR Regular"/>
                  <a:cs typeface="Noto Sans CJK KR Regular"/>
                </a:rPr>
                <a:t>03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17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8067" y="7707931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FDAD20F0-0B4B-A96B-7989-C52B18881183}"/>
              </a:ext>
            </a:extLst>
          </p:cNvPr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D4531A07-3421-65E6-F690-05217371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C5E53097-2649-F838-759F-F8FABBBBF227}"/>
              </a:ext>
            </a:extLst>
          </p:cNvPr>
          <p:cNvSpPr txBox="1"/>
          <p:nvPr/>
        </p:nvSpPr>
        <p:spPr>
          <a:xfrm>
            <a:off x="2895600" y="471726"/>
            <a:ext cx="15621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코딩 게임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-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출력값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 맞추기 게임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4F7BA9-C7E0-8DB7-0F35-CEB554AA08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5" t="20200" r="1084"/>
          <a:stretch/>
        </p:blipFill>
        <p:spPr>
          <a:xfrm>
            <a:off x="1028700" y="2845769"/>
            <a:ext cx="11277601" cy="4834176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EC997C4C-07D4-8D6C-C9AD-3E5443FE9979}"/>
              </a:ext>
            </a:extLst>
          </p:cNvPr>
          <p:cNvSpPr/>
          <p:nvPr/>
        </p:nvSpPr>
        <p:spPr>
          <a:xfrm>
            <a:off x="1235012" y="3242315"/>
            <a:ext cx="3788517" cy="262885"/>
          </a:xfrm>
          <a:prstGeom prst="frame">
            <a:avLst>
              <a:gd name="adj1" fmla="val 6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76537F88-9DA7-F952-3B70-DDCF7C40148A}"/>
              </a:ext>
            </a:extLst>
          </p:cNvPr>
          <p:cNvCxnSpPr>
            <a:cxnSpLocks/>
            <a:stCxn id="30" idx="1"/>
            <a:endCxn id="964" idx="1"/>
          </p:cNvCxnSpPr>
          <p:nvPr/>
        </p:nvCxnSpPr>
        <p:spPr>
          <a:xfrm rot="10800000" flipV="1">
            <a:off x="1028700" y="3373757"/>
            <a:ext cx="206312" cy="5027121"/>
          </a:xfrm>
          <a:prstGeom prst="bentConnector3">
            <a:avLst>
              <a:gd name="adj1" fmla="val 21080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가로 글상자 1009">
            <a:extLst>
              <a:ext uri="{FF2B5EF4-FFF2-40B4-BE49-F238E27FC236}">
                <a16:creationId xmlns:a16="http://schemas.microsoft.com/office/drawing/2014/main" id="{B71C12B1-B040-0638-2BBA-BE77EDE9AE0C}"/>
              </a:ext>
            </a:extLst>
          </p:cNvPr>
          <p:cNvSpPr txBox="1"/>
          <p:nvPr/>
        </p:nvSpPr>
        <p:spPr>
          <a:xfrm>
            <a:off x="1028700" y="8170046"/>
            <a:ext cx="4489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맞춘 개수 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시각화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968" name="연결선: 꺾임 967">
            <a:extLst>
              <a:ext uri="{FF2B5EF4-FFF2-40B4-BE49-F238E27FC236}">
                <a16:creationId xmlns:a16="http://schemas.microsoft.com/office/drawing/2014/main" id="{E90E81DA-4E52-25F3-6D50-EAF202471CF4}"/>
              </a:ext>
            </a:extLst>
          </p:cNvPr>
          <p:cNvCxnSpPr>
            <a:cxnSpLocks/>
            <a:stCxn id="21" idx="3"/>
            <a:endCxn id="972" idx="0"/>
          </p:cNvCxnSpPr>
          <p:nvPr/>
        </p:nvCxnSpPr>
        <p:spPr>
          <a:xfrm>
            <a:off x="3293967" y="7233346"/>
            <a:ext cx="2904766" cy="982866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가로 글상자 1009">
            <a:extLst>
              <a:ext uri="{FF2B5EF4-FFF2-40B4-BE49-F238E27FC236}">
                <a16:creationId xmlns:a16="http://schemas.microsoft.com/office/drawing/2014/main" id="{32E410DF-1368-556D-B941-A1BB669FEE06}"/>
              </a:ext>
            </a:extLst>
          </p:cNvPr>
          <p:cNvSpPr txBox="1"/>
          <p:nvPr/>
        </p:nvSpPr>
        <p:spPr>
          <a:xfrm>
            <a:off x="3953783" y="8216212"/>
            <a:ext cx="448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	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사용자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입력 정답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과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l">
              <a:defRPr/>
            </a:pPr>
            <a:r>
              <a: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	  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실제 정답 비교</a:t>
            </a:r>
            <a:endParaRPr lang="en-US" altLang="ko-KR" sz="2400" b="1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781932E6-1FF0-D43C-3C81-5E9AFEC05215}"/>
              </a:ext>
            </a:extLst>
          </p:cNvPr>
          <p:cNvSpPr/>
          <p:nvPr/>
        </p:nvSpPr>
        <p:spPr>
          <a:xfrm>
            <a:off x="1166067" y="6781799"/>
            <a:ext cx="2127900" cy="903093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8C496AF-81D2-037D-6142-45F213EDB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122" y="2845769"/>
            <a:ext cx="3971925" cy="4781550"/>
          </a:xfrm>
          <a:prstGeom prst="rect">
            <a:avLst/>
          </a:prstGeom>
        </p:spPr>
      </p:pic>
      <p:sp>
        <p:nvSpPr>
          <p:cNvPr id="31" name="액자 30">
            <a:extLst>
              <a:ext uri="{FF2B5EF4-FFF2-40B4-BE49-F238E27FC236}">
                <a16:creationId xmlns:a16="http://schemas.microsoft.com/office/drawing/2014/main" id="{C68D3192-5D16-E862-4672-0B12E8359354}"/>
              </a:ext>
            </a:extLst>
          </p:cNvPr>
          <p:cNvSpPr/>
          <p:nvPr/>
        </p:nvSpPr>
        <p:spPr>
          <a:xfrm>
            <a:off x="13374122" y="2866067"/>
            <a:ext cx="3971925" cy="4761252"/>
          </a:xfrm>
          <a:prstGeom prst="frame">
            <a:avLst>
              <a:gd name="adj1" fmla="val 129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액자 38">
            <a:extLst>
              <a:ext uri="{FF2B5EF4-FFF2-40B4-BE49-F238E27FC236}">
                <a16:creationId xmlns:a16="http://schemas.microsoft.com/office/drawing/2014/main" id="{8B09DAB8-216D-DD1A-E510-F625837E040D}"/>
              </a:ext>
            </a:extLst>
          </p:cNvPr>
          <p:cNvSpPr/>
          <p:nvPr/>
        </p:nvSpPr>
        <p:spPr>
          <a:xfrm>
            <a:off x="16108907" y="3886200"/>
            <a:ext cx="1147344" cy="45719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가로 글상자 1009">
            <a:extLst>
              <a:ext uri="{FF2B5EF4-FFF2-40B4-BE49-F238E27FC236}">
                <a16:creationId xmlns:a16="http://schemas.microsoft.com/office/drawing/2014/main" id="{90A8E1FC-B142-8DC9-E628-7CA4DC023B8D}"/>
              </a:ext>
            </a:extLst>
          </p:cNvPr>
          <p:cNvSpPr txBox="1"/>
          <p:nvPr/>
        </p:nvSpPr>
        <p:spPr>
          <a:xfrm>
            <a:off x="13074084" y="8170046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	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선택한 언어에 맞는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  <a:p>
            <a:pPr lvl="0" algn="l">
              <a:defRPr/>
            </a:pPr>
            <a:r>
              <a:rPr lang="en-US" altLang="ko-KR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	    </a:t>
            </a:r>
            <a:r>
              <a:rPr lang="ko-KR" altLang="en-US" sz="2400" b="1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랭킹</a:t>
            </a:r>
            <a:r>
              <a:rPr lang="ko-KR" altLang="en-US" sz="2400" kern="0" spc="-100" dirty="0">
                <a:solidFill>
                  <a:srgbClr val="374151"/>
                </a:solidFill>
                <a:latin typeface="맑은 고딕"/>
                <a:ea typeface="맑은 고딕"/>
              </a:rPr>
              <a:t> 시각화</a:t>
            </a:r>
            <a:endParaRPr lang="en-US" altLang="ko-KR" sz="2400" kern="0" spc="-100" dirty="0">
              <a:solidFill>
                <a:srgbClr val="374151"/>
              </a:solidFill>
              <a:latin typeface="맑은 고딕"/>
              <a:ea typeface="맑은 고딕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0AD94CC-E094-8DE1-FFA7-E498EE90DE5D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 rot="5400000">
            <a:off x="15088722" y="7898682"/>
            <a:ext cx="542727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47E85DEC-4AE6-FA56-5772-EB01A1069B5B}"/>
              </a:ext>
            </a:extLst>
          </p:cNvPr>
          <p:cNvGrpSpPr/>
          <p:nvPr/>
        </p:nvGrpSpPr>
        <p:grpSpPr>
          <a:xfrm>
            <a:off x="13589568" y="387940"/>
            <a:ext cx="4118177" cy="584775"/>
            <a:chOff x="13589568" y="387940"/>
            <a:chExt cx="4118177" cy="584775"/>
          </a:xfrm>
        </p:grpSpPr>
        <p:sp>
          <p:nvSpPr>
            <p:cNvPr id="51" name="Object 25">
              <a:extLst>
                <a:ext uri="{FF2B5EF4-FFF2-40B4-BE49-F238E27FC236}">
                  <a16:creationId xmlns:a16="http://schemas.microsoft.com/office/drawing/2014/main" id="{162E23D9-E0DD-D3E4-E243-A427B0A8E9CD}"/>
                </a:ext>
              </a:extLst>
            </p:cNvPr>
            <p:cNvSpPr txBox="1"/>
            <p:nvPr/>
          </p:nvSpPr>
          <p:spPr>
            <a:xfrm>
              <a:off x="13589568" y="476147"/>
              <a:ext cx="3574154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ko-KR" altLang="en-US" sz="1600" kern="0" spc="-100" dirty="0">
                  <a:solidFill>
                    <a:srgbClr val="4C474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인터페이스 및 주요 기능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Object 26">
              <a:extLst>
                <a:ext uri="{FF2B5EF4-FFF2-40B4-BE49-F238E27FC236}">
                  <a16:creationId xmlns:a16="http://schemas.microsoft.com/office/drawing/2014/main" id="{083CF460-EDFB-D0F8-1E77-4BDDAFAD1968}"/>
                </a:ext>
              </a:extLst>
            </p:cNvPr>
            <p:cNvSpPr txBox="1"/>
            <p:nvPr/>
          </p:nvSpPr>
          <p:spPr>
            <a:xfrm>
              <a:off x="16834318" y="387940"/>
              <a:ext cx="873427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r">
                <a:defRPr/>
              </a:pPr>
              <a:r>
                <a:rPr lang="en-US" sz="3200" dirty="0">
                  <a:solidFill>
                    <a:srgbClr val="4C4747"/>
                  </a:solidFill>
                  <a:latin typeface="Noto Sans CJK KR Regular"/>
                  <a:cs typeface="Noto Sans CJK KR Regular"/>
                </a:rPr>
                <a:t>03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801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471726"/>
            <a:ext cx="1143932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지원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C, C++, Python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6" name="Object 25">
            <a:extLst>
              <a:ext uri="{FF2B5EF4-FFF2-40B4-BE49-F238E27FC236}">
                <a16:creationId xmlns:a16="http://schemas.microsoft.com/office/drawing/2014/main" id="{9E35A025-5CE9-47BB-A306-0E63B4E05A2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4BE26B-05E1-8E16-6ED4-879EFEE66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7" r="2833" b="1783"/>
          <a:stretch/>
        </p:blipFill>
        <p:spPr>
          <a:xfrm>
            <a:off x="5534131" y="1656523"/>
            <a:ext cx="7219738" cy="427187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18E2EF8-44B2-2207-734E-9D6B1EEDD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4" r="2573" b="2796"/>
          <a:stretch/>
        </p:blipFill>
        <p:spPr>
          <a:xfrm>
            <a:off x="880962" y="5409603"/>
            <a:ext cx="7848600" cy="43058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49E316-E473-7950-B36E-337F445D30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5" t="1431" r="2519" b="2899"/>
          <a:stretch/>
        </p:blipFill>
        <p:spPr>
          <a:xfrm>
            <a:off x="9472724" y="5409603"/>
            <a:ext cx="7924801" cy="4274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9C115-1B10-FB13-265D-BF4D45021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182"/>
          <a:stretch/>
        </p:blipFill>
        <p:spPr>
          <a:xfrm>
            <a:off x="8050208" y="7074855"/>
            <a:ext cx="2187583" cy="13044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DD2EC3-F5B5-D40B-72B4-9B4BEE66270D}"/>
              </a:ext>
            </a:extLst>
          </p:cNvPr>
          <p:cNvSpPr/>
          <p:nvPr/>
        </p:nvSpPr>
        <p:spPr>
          <a:xfrm>
            <a:off x="4114800" y="55245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5EC09-6ECC-5979-2311-F59F0C4C3D85}"/>
              </a:ext>
            </a:extLst>
          </p:cNvPr>
          <p:cNvSpPr/>
          <p:nvPr/>
        </p:nvSpPr>
        <p:spPr>
          <a:xfrm>
            <a:off x="12749324" y="55245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1B1B82-F250-1581-84F0-EB9AABA65D18}"/>
              </a:ext>
            </a:extLst>
          </p:cNvPr>
          <p:cNvSpPr/>
          <p:nvPr/>
        </p:nvSpPr>
        <p:spPr>
          <a:xfrm>
            <a:off x="8538990" y="17018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F3DD0F-79D8-5714-84CA-315260CB66CE}"/>
              </a:ext>
            </a:extLst>
          </p:cNvPr>
          <p:cNvSpPr/>
          <p:nvPr/>
        </p:nvSpPr>
        <p:spPr>
          <a:xfrm>
            <a:off x="8043761" y="7074854"/>
            <a:ext cx="2194029" cy="1304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26">
            <a:extLst>
              <a:ext uri="{FF2B5EF4-FFF2-40B4-BE49-F238E27FC236}">
                <a16:creationId xmlns:a16="http://schemas.microsoft.com/office/drawing/2014/main" id="{1F83C550-72A8-1354-5FE9-465EC7C40556}"/>
              </a:ext>
            </a:extLst>
          </p:cNvPr>
          <p:cNvSpPr txBox="1"/>
          <p:nvPr/>
        </p:nvSpPr>
        <p:spPr>
          <a:xfrm>
            <a:off x="16960811" y="317838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4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471726"/>
            <a:ext cx="1143932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 테스트 기능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6" name="Object 25">
            <a:extLst>
              <a:ext uri="{FF2B5EF4-FFF2-40B4-BE49-F238E27FC236}">
                <a16:creationId xmlns:a16="http://schemas.microsoft.com/office/drawing/2014/main" id="{9E35A025-5CE9-47BB-A306-0E63B4E05A2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A04E25-2A31-64AF-1A18-C3657AA95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943100"/>
            <a:ext cx="7382741" cy="75496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0B0D88-4079-7696-53B4-39C3E96A9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4" t="3399" r="1973"/>
          <a:stretch/>
        </p:blipFill>
        <p:spPr>
          <a:xfrm>
            <a:off x="9163049" y="4454844"/>
            <a:ext cx="8110055" cy="18313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AFDD7A-8713-821B-7985-0A5DAB6B29AB}"/>
              </a:ext>
            </a:extLst>
          </p:cNvPr>
          <p:cNvSpPr/>
          <p:nvPr/>
        </p:nvSpPr>
        <p:spPr>
          <a:xfrm>
            <a:off x="3202782" y="8724900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6DBEDF8-F7D0-2F31-E223-32C450592DCA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3192018" y="2844528"/>
            <a:ext cx="6234036" cy="552670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F66E52-3906-03AC-9314-71D7DC8EB517}"/>
              </a:ext>
            </a:extLst>
          </p:cNvPr>
          <p:cNvSpPr/>
          <p:nvPr/>
        </p:nvSpPr>
        <p:spPr>
          <a:xfrm>
            <a:off x="3888582" y="8724900"/>
            <a:ext cx="68580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14102F3-30AD-5EA2-02A3-A6EFC5DF8C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" r="929" b="767"/>
          <a:stretch/>
        </p:blipFill>
        <p:spPr>
          <a:xfrm>
            <a:off x="9188449" y="7066380"/>
            <a:ext cx="8132026" cy="22026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8DF704-D69B-FB43-224A-CB1A713C28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6" r="883" b="9737"/>
          <a:stretch/>
        </p:blipFill>
        <p:spPr>
          <a:xfrm>
            <a:off x="9142862" y="1945463"/>
            <a:ext cx="8135972" cy="945855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DEC579-59B1-A261-0C17-D4CEC3978257}"/>
              </a:ext>
            </a:extLst>
          </p:cNvPr>
          <p:cNvCxnSpPr>
            <a:cxnSpLocks/>
            <a:stCxn id="16" idx="0"/>
            <a:endCxn id="25" idx="1"/>
          </p:cNvCxnSpPr>
          <p:nvPr/>
        </p:nvCxnSpPr>
        <p:spPr>
          <a:xfrm flipV="1">
            <a:off x="4231482" y="5370497"/>
            <a:ext cx="4931567" cy="335440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0FD0EF-3559-1ACB-97BE-DD184CDBF1C0}"/>
              </a:ext>
            </a:extLst>
          </p:cNvPr>
          <p:cNvCxnSpPr>
            <a:cxnSpLocks/>
            <a:stCxn id="16" idx="0"/>
            <a:endCxn id="26" idx="1"/>
          </p:cNvCxnSpPr>
          <p:nvPr/>
        </p:nvCxnSpPr>
        <p:spPr>
          <a:xfrm flipV="1">
            <a:off x="4231482" y="8167689"/>
            <a:ext cx="4956967" cy="5572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4">
            <a:extLst>
              <a:ext uri="{FF2B5EF4-FFF2-40B4-BE49-F238E27FC236}">
                <a16:creationId xmlns:a16="http://schemas.microsoft.com/office/drawing/2014/main" id="{F8B592B5-125E-FED5-D1FA-FE4343E8113F}"/>
              </a:ext>
            </a:extLst>
          </p:cNvPr>
          <p:cNvSpPr txBox="1"/>
          <p:nvPr/>
        </p:nvSpPr>
        <p:spPr>
          <a:xfrm>
            <a:off x="9064770" y="4031619"/>
            <a:ext cx="86176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선택한 언어와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작성한 코드를 기반으로 실행함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bject 54">
            <a:extLst>
              <a:ext uri="{FF2B5EF4-FFF2-40B4-BE49-F238E27FC236}">
                <a16:creationId xmlns:a16="http://schemas.microsoft.com/office/drawing/2014/main" id="{02ED11E9-038E-82F9-ECBD-51375C2BB1FC}"/>
              </a:ext>
            </a:extLst>
          </p:cNvPr>
          <p:cNvSpPr txBox="1"/>
          <p:nvPr/>
        </p:nvSpPr>
        <p:spPr>
          <a:xfrm>
            <a:off x="9090144" y="6313269"/>
            <a:ext cx="826440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제출한 코드의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데이터베이스에 저장된 값을 비교하여 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정답과 오답을 판별함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54">
            <a:extLst>
              <a:ext uri="{FF2B5EF4-FFF2-40B4-BE49-F238E27FC236}">
                <a16:creationId xmlns:a16="http://schemas.microsoft.com/office/drawing/2014/main" id="{3B6FDA5D-AD60-A5BC-CD5B-950DE44DDBDF}"/>
              </a:ext>
            </a:extLst>
          </p:cNvPr>
          <p:cNvSpPr txBox="1"/>
          <p:nvPr/>
        </p:nvSpPr>
        <p:spPr>
          <a:xfrm>
            <a:off x="9090144" y="9308818"/>
            <a:ext cx="82644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같을 경우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다를 경우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표시해줌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6579ADE-990F-C353-8425-0E78A8B200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38" r="1606" b="3334"/>
          <a:stretch/>
        </p:blipFill>
        <p:spPr>
          <a:xfrm>
            <a:off x="9148619" y="2945501"/>
            <a:ext cx="8124486" cy="1036529"/>
          </a:xfrm>
          <a:prstGeom prst="rect">
            <a:avLst/>
          </a:prstGeom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E64B133A-D8B4-E4C8-83E7-56045411377B}"/>
              </a:ext>
            </a:extLst>
          </p:cNvPr>
          <p:cNvSpPr txBox="1"/>
          <p:nvPr/>
        </p:nvSpPr>
        <p:spPr>
          <a:xfrm>
            <a:off x="16883761" y="36545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9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19C2580-E574-D082-2E91-12683DF1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6" y="1882140"/>
            <a:ext cx="7592234" cy="746178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5600" y="471726"/>
            <a:ext cx="1143932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 테스트 기능 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피드백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6" name="Object 25">
            <a:extLst>
              <a:ext uri="{FF2B5EF4-FFF2-40B4-BE49-F238E27FC236}">
                <a16:creationId xmlns:a16="http://schemas.microsoft.com/office/drawing/2014/main" id="{9E35A025-5CE9-47BB-A306-0E63B4E05A2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EA11A0-2C7B-947B-8891-81AE46A6C744}"/>
              </a:ext>
            </a:extLst>
          </p:cNvPr>
          <p:cNvSpPr/>
          <p:nvPr/>
        </p:nvSpPr>
        <p:spPr>
          <a:xfrm>
            <a:off x="4659110" y="8724900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6C45A75D-4B41-82E7-39FF-79EA85AE31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28037" y="3542184"/>
            <a:ext cx="5556689" cy="480874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bject 54">
            <a:extLst>
              <a:ext uri="{FF2B5EF4-FFF2-40B4-BE49-F238E27FC236}">
                <a16:creationId xmlns:a16="http://schemas.microsoft.com/office/drawing/2014/main" id="{02A51D9D-36BE-2146-AAF9-B7C62532AC6E}"/>
              </a:ext>
            </a:extLst>
          </p:cNvPr>
          <p:cNvSpPr txBox="1"/>
          <p:nvPr/>
        </p:nvSpPr>
        <p:spPr>
          <a:xfrm>
            <a:off x="12659536" y="4589001"/>
            <a:ext cx="461293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언어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python)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정답 코드를 데이터베이스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가져옴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8C2290-1576-AC8D-8358-F27B07B4BEFB}"/>
              </a:ext>
            </a:extLst>
          </p:cNvPr>
          <p:cNvSpPr/>
          <p:nvPr/>
        </p:nvSpPr>
        <p:spPr>
          <a:xfrm>
            <a:off x="5372099" y="8724900"/>
            <a:ext cx="876301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D274B-2EAD-EACC-571A-4D4A81707E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31" t="18483" r="69493" b="23951"/>
          <a:stretch/>
        </p:blipFill>
        <p:spPr>
          <a:xfrm>
            <a:off x="9810752" y="4589001"/>
            <a:ext cx="2743200" cy="11348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6A298-B600-8272-CA1D-DA397A396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5" t="9515" r="50880" b="7795"/>
          <a:stretch/>
        </p:blipFill>
        <p:spPr>
          <a:xfrm>
            <a:off x="12659536" y="1899925"/>
            <a:ext cx="4612934" cy="25035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E6AF11-F19E-E8B3-DD30-8AC9667BD5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7" t="12040" r="69702" b="12293"/>
          <a:stretch/>
        </p:blipFill>
        <p:spPr>
          <a:xfrm>
            <a:off x="9810752" y="1896663"/>
            <a:ext cx="2743200" cy="25430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B4CA56-7401-B760-2918-BFBF7704E0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615" t="18638" r="24812" b="19233"/>
          <a:stretch/>
        </p:blipFill>
        <p:spPr>
          <a:xfrm>
            <a:off x="12512440" y="7651732"/>
            <a:ext cx="4758590" cy="8204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5CE44E4-671F-BE93-5789-C8FEDC0229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80" t="8752" r="37232" b="8805"/>
          <a:stretch/>
        </p:blipFill>
        <p:spPr>
          <a:xfrm>
            <a:off x="9837942" y="6505904"/>
            <a:ext cx="2554893" cy="2748850"/>
          </a:xfrm>
          <a:prstGeom prst="rect">
            <a:avLst/>
          </a:prstGeom>
        </p:spPr>
      </p:pic>
      <p:sp>
        <p:nvSpPr>
          <p:cNvPr id="32" name="Object 54">
            <a:extLst>
              <a:ext uri="{FF2B5EF4-FFF2-40B4-BE49-F238E27FC236}">
                <a16:creationId xmlns:a16="http://schemas.microsoft.com/office/drawing/2014/main" id="{F5A3BF05-892F-DFB9-08A4-9E12CF0B9FE3}"/>
              </a:ext>
            </a:extLst>
          </p:cNvPr>
          <p:cNvSpPr txBox="1"/>
          <p:nvPr/>
        </p:nvSpPr>
        <p:spPr>
          <a:xfrm>
            <a:off x="12501829" y="6542875"/>
            <a:ext cx="520591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chatGPT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문제 내용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사용자가 작성한 코드와 선택한 언어를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명령어로 보내고 피드백을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받아옴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E6F88C0-ED05-42CF-C4E6-A328622B74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32" t="15801" r="2112" b="13307"/>
          <a:stretch/>
        </p:blipFill>
        <p:spPr>
          <a:xfrm>
            <a:off x="12512440" y="8633718"/>
            <a:ext cx="4758590" cy="643624"/>
          </a:xfrm>
          <a:prstGeom prst="rect">
            <a:avLst/>
          </a:prstGeom>
        </p:spPr>
      </p:pic>
      <p:sp>
        <p:nvSpPr>
          <p:cNvPr id="4" name="Object 26">
            <a:extLst>
              <a:ext uri="{FF2B5EF4-FFF2-40B4-BE49-F238E27FC236}">
                <a16:creationId xmlns:a16="http://schemas.microsoft.com/office/drawing/2014/main" id="{78767708-331B-6549-C36E-EE21BA7B8809}"/>
              </a:ext>
            </a:extLst>
          </p:cNvPr>
          <p:cNvSpPr txBox="1"/>
          <p:nvPr/>
        </p:nvSpPr>
        <p:spPr>
          <a:xfrm>
            <a:off x="16834318" y="353036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03</a:t>
            </a:r>
            <a:endParaRPr 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752F1CB-4D73-676A-9D75-16D564A69697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6248400" y="7880329"/>
            <a:ext cx="3589542" cy="996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6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471726"/>
            <a:ext cx="1143932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CHATBOT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6" name="Object 25">
            <a:extLst>
              <a:ext uri="{FF2B5EF4-FFF2-40B4-BE49-F238E27FC236}">
                <a16:creationId xmlns:a16="http://schemas.microsoft.com/office/drawing/2014/main" id="{9E35A025-5CE9-47BB-A306-0E63B4E05A2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Object 26">
            <a:extLst>
              <a:ext uri="{FF2B5EF4-FFF2-40B4-BE49-F238E27FC236}">
                <a16:creationId xmlns:a16="http://schemas.microsoft.com/office/drawing/2014/main" id="{78767708-331B-6549-C36E-EE21BA7B8809}"/>
              </a:ext>
            </a:extLst>
          </p:cNvPr>
          <p:cNvSpPr txBox="1"/>
          <p:nvPr/>
        </p:nvSpPr>
        <p:spPr>
          <a:xfrm>
            <a:off x="16834318" y="353036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03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922D00-FB9B-3792-431F-DE20B25946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2" r="1482"/>
          <a:stretch/>
        </p:blipFill>
        <p:spPr>
          <a:xfrm>
            <a:off x="495324" y="3205485"/>
            <a:ext cx="10284159" cy="6319975"/>
          </a:xfrm>
          <a:prstGeom prst="rect">
            <a:avLst/>
          </a:prstGeom>
        </p:spPr>
      </p:pic>
      <p:sp>
        <p:nvSpPr>
          <p:cNvPr id="20" name="Object 54">
            <a:extLst>
              <a:ext uri="{FF2B5EF4-FFF2-40B4-BE49-F238E27FC236}">
                <a16:creationId xmlns:a16="http://schemas.microsoft.com/office/drawing/2014/main" id="{2453A0A9-B315-009F-C217-A8FB28DAD705}"/>
              </a:ext>
            </a:extLst>
          </p:cNvPr>
          <p:cNvSpPr txBox="1"/>
          <p:nvPr/>
        </p:nvSpPr>
        <p:spPr>
          <a:xfrm>
            <a:off x="7487828" y="1920082"/>
            <a:ext cx="1028416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질문을 입력한 후에 </a:t>
            </a:r>
            <a:r>
              <a:rPr lang="en-US" altLang="ko-KR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“Submit” </a:t>
            </a:r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누르거나 </a:t>
            </a:r>
            <a:r>
              <a:rPr lang="en-US" altLang="ko-KR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“Enter” </a:t>
            </a:r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</a:t>
            </a:r>
            <a:r>
              <a:rPr lang="en-US" altLang="ko-KR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질문이 </a:t>
            </a:r>
            <a:r>
              <a:rPr lang="en-US" altLang="ko-KR" sz="2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ChatGPT</a:t>
            </a:r>
            <a:r>
              <a:rPr lang="en-US" altLang="ko-KR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사전에 연결된 </a:t>
            </a:r>
            <a:r>
              <a:rPr lang="en-US" altLang="ko-KR" sz="2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ChatGPT</a:t>
            </a:r>
            <a:r>
              <a:rPr lang="ko-KR" altLang="en-US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전송됨</a:t>
            </a:r>
            <a:r>
              <a:rPr lang="en-US" altLang="ko-KR" sz="2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1A82EF-C042-9495-7851-5F769BAD6BA7}"/>
              </a:ext>
            </a:extLst>
          </p:cNvPr>
          <p:cNvGrpSpPr/>
          <p:nvPr/>
        </p:nvGrpSpPr>
        <p:grpSpPr>
          <a:xfrm>
            <a:off x="552797" y="1856922"/>
            <a:ext cx="6781800" cy="984305"/>
            <a:chOff x="1081863" y="1856922"/>
            <a:chExt cx="6781800" cy="9843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2A840F-9894-8312-4DCC-C281738D85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76" t="83820" r="10306"/>
            <a:stretch/>
          </p:blipFill>
          <p:spPr>
            <a:xfrm>
              <a:off x="1081863" y="1856922"/>
              <a:ext cx="6781800" cy="98430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EBC2095-639A-CC60-991D-3C0AEB48F9E1}"/>
                </a:ext>
              </a:extLst>
            </p:cNvPr>
            <p:cNvSpPr/>
            <p:nvPr/>
          </p:nvSpPr>
          <p:spPr>
            <a:xfrm>
              <a:off x="7069525" y="1989099"/>
              <a:ext cx="685800" cy="6929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918DF20B-EBF7-29B4-5801-AD00AAA379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r="1521" b="7286"/>
          <a:stretch/>
        </p:blipFill>
        <p:spPr>
          <a:xfrm>
            <a:off x="10991532" y="3299562"/>
            <a:ext cx="6758088" cy="1516961"/>
          </a:xfrm>
          <a:prstGeom prst="rect">
            <a:avLst/>
          </a:prstGeom>
          <a:ln w="57150">
            <a:solidFill>
              <a:srgbClr val="647FB4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9C472DD-7D88-AD93-11DD-3847ABB528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14" r="1182" b="3922"/>
          <a:stretch/>
        </p:blipFill>
        <p:spPr>
          <a:xfrm>
            <a:off x="10991532" y="5143500"/>
            <a:ext cx="6826807" cy="2583578"/>
          </a:xfrm>
          <a:prstGeom prst="rect">
            <a:avLst/>
          </a:prstGeom>
          <a:ln w="57150">
            <a:solidFill>
              <a:srgbClr val="647FB4"/>
            </a:solidFill>
          </a:ln>
        </p:spPr>
      </p:pic>
      <p:sp>
        <p:nvSpPr>
          <p:cNvPr id="33" name="Object 54">
            <a:extLst>
              <a:ext uri="{FF2B5EF4-FFF2-40B4-BE49-F238E27FC236}">
                <a16:creationId xmlns:a16="http://schemas.microsoft.com/office/drawing/2014/main" id="{98F1EA82-628B-0740-2AB2-F15C7ED5062C}"/>
              </a:ext>
            </a:extLst>
          </p:cNvPr>
          <p:cNvSpPr txBox="1"/>
          <p:nvPr/>
        </p:nvSpPr>
        <p:spPr>
          <a:xfrm>
            <a:off x="10987109" y="8099492"/>
            <a:ext cx="682680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ChatGPT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사용자의 질문을 받은 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질문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답변을 생성하여 서버에 보냄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6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52381" y="5127432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시스템 구축 및 설계 방법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56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54212" y="588517"/>
            <a:ext cx="15780117" cy="35949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>
                <a:solidFill>
                  <a:srgbClr val="4C50BB"/>
                </a:solidFill>
                <a:latin typeface="Bebas" pitchFamily="34" charset="0"/>
                <a:cs typeface="Bebas" pitchFamily="34" charset="0"/>
              </a:rPr>
              <a:t>CONTENTS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4900" y="4647186"/>
            <a:ext cx="2218082" cy="2224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50BB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917917" y="4647186"/>
            <a:ext cx="2218082" cy="2224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2526334" y="5113943"/>
            <a:ext cx="559421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프로젝트 목표 및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5337" y="5113943"/>
            <a:ext cx="550141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구성도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04900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917917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50BB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526334" y="7310030"/>
            <a:ext cx="5594218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및 </a:t>
            </a:r>
            <a:endParaRPr lang="en-US" altLang="ko-KR" sz="2900" kern="0" spc="-2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방법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5337" y="7310669"/>
            <a:ext cx="550141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S-Core Dream 6 Bold" pitchFamily="34" charset="0"/>
              </a:rPr>
              <a:t>팀원의 역할</a:t>
            </a:r>
            <a:endParaRPr lang="en-US" dirty="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C20D0CB9-1CBE-E5FB-FE38-E14450D622D0}"/>
              </a:ext>
            </a:extLst>
          </p:cNvPr>
          <p:cNvSpPr txBox="1"/>
          <p:nvPr/>
        </p:nvSpPr>
        <p:spPr>
          <a:xfrm>
            <a:off x="12424323" y="4647186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50BB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85CB362C-A85B-9495-7501-E13E1CAAAB23}"/>
              </a:ext>
            </a:extLst>
          </p:cNvPr>
          <p:cNvSpPr txBox="1"/>
          <p:nvPr/>
        </p:nvSpPr>
        <p:spPr>
          <a:xfrm>
            <a:off x="13845757" y="5113943"/>
            <a:ext cx="3870743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6 Bold" pitchFamily="34" charset="0"/>
              </a:rPr>
              <a:t>사용자 인터페이스</a:t>
            </a:r>
            <a:endParaRPr lang="en-US" altLang="ko-KR" sz="2900" kern="0" spc="-2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6 Bold" pitchFamily="34" charset="0"/>
            </a:endParaRPr>
          </a:p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주요 기능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0F2D790D-1203-5421-1E34-8DD403CEF057}"/>
              </a:ext>
            </a:extLst>
          </p:cNvPr>
          <p:cNvSpPr txBox="1"/>
          <p:nvPr/>
        </p:nvSpPr>
        <p:spPr>
          <a:xfrm>
            <a:off x="12424323" y="6843912"/>
            <a:ext cx="2218082" cy="1369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300" dirty="0">
                <a:solidFill>
                  <a:srgbClr val="4C4747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C87C57D4-044D-4DFB-49A8-7E7F0E8070CA}"/>
              </a:ext>
            </a:extLst>
          </p:cNvPr>
          <p:cNvSpPr txBox="1"/>
          <p:nvPr/>
        </p:nvSpPr>
        <p:spPr>
          <a:xfrm>
            <a:off x="13826707" y="7310669"/>
            <a:ext cx="5594218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472670" y="1329582"/>
            <a:ext cx="8229600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</a:t>
            </a:r>
            <a:r>
              <a:rPr lang="ko-KR" altLang="en-US" sz="32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백엔드와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인프라 구성 및</a:t>
            </a:r>
            <a:endParaRPr lang="en-US" altLang="ko-KR" sz="32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서버의 기능을 </a:t>
            </a:r>
            <a:r>
              <a:rPr lang="ko-KR" altLang="en-US" sz="32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모듈화하여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endParaRPr lang="en-US" altLang="ko-KR" sz="32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9D38EC8-C181-8F73-2981-4CA5E283784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및 설계방법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17CEE9B-4F93-8C2D-4086-CEA4760BB857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04</a:t>
            </a:r>
            <a:endParaRPr lang="en-US" dirty="0"/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54F90DFD-5CA5-ECA6-7227-8EBF5F377401}"/>
              </a:ext>
            </a:extLst>
          </p:cNvPr>
          <p:cNvSpPr txBox="1"/>
          <p:nvPr/>
        </p:nvSpPr>
        <p:spPr>
          <a:xfrm>
            <a:off x="10269181" y="1089982"/>
            <a:ext cx="6308180" cy="1948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C/C++</a:t>
            </a:r>
            <a:r>
              <a:rPr lang="ko-KR" altLang="en-US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컴파일러와</a:t>
            </a:r>
            <a:r>
              <a:rPr lang="en-US" altLang="ko-KR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Python </a:t>
            </a:r>
            <a:r>
              <a:rPr lang="ko-KR" altLang="en-US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환경을 포함한 웹 애플리케이션의 </a:t>
            </a:r>
            <a:r>
              <a:rPr lang="en-US" altLang="ko-KR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 </a:t>
            </a:r>
            <a:r>
              <a:rPr lang="ko-KR" altLang="en-US" sz="28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구성</a:t>
            </a:r>
            <a:endParaRPr lang="en-US" altLang="ko-KR" sz="28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905CC6-4541-8C10-79CB-77CCCAA26D83}"/>
              </a:ext>
            </a:extLst>
          </p:cNvPr>
          <p:cNvCxnSpPr>
            <a:cxnSpLocks/>
          </p:cNvCxnSpPr>
          <p:nvPr/>
        </p:nvCxnSpPr>
        <p:spPr>
          <a:xfrm>
            <a:off x="8915400" y="2667000"/>
            <a:ext cx="0" cy="6629400"/>
          </a:xfrm>
          <a:prstGeom prst="line">
            <a:avLst/>
          </a:prstGeom>
          <a:ln>
            <a:solidFill>
              <a:srgbClr val="374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0FD319A-3456-449F-0280-8B59ED2D6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4" t="2942" r="1887" b="8388"/>
          <a:stretch/>
        </p:blipFill>
        <p:spPr>
          <a:xfrm>
            <a:off x="2420471" y="3203050"/>
            <a:ext cx="3886198" cy="60821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E6B9CF-1868-8BBC-F570-852B3DE9C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99" y="3313297"/>
            <a:ext cx="5662947" cy="44210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F553F0-124C-A2BB-2340-88C5C2430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" t="25221" r="51234" b="12577"/>
          <a:stretch/>
        </p:blipFill>
        <p:spPr>
          <a:xfrm>
            <a:off x="10591799" y="7893839"/>
            <a:ext cx="5662945" cy="1421835"/>
          </a:xfrm>
          <a:prstGeom prst="rect">
            <a:avLst/>
          </a:prstGeom>
        </p:spPr>
      </p:pic>
      <p:grpSp>
        <p:nvGrpSpPr>
          <p:cNvPr id="23" name="그룹 1023">
            <a:extLst>
              <a:ext uri="{FF2B5EF4-FFF2-40B4-BE49-F238E27FC236}">
                <a16:creationId xmlns:a16="http://schemas.microsoft.com/office/drawing/2014/main" id="{7A430CBF-3209-AF80-A355-93A518112D30}"/>
              </a:ext>
            </a:extLst>
          </p:cNvPr>
          <p:cNvGrpSpPr/>
          <p:nvPr/>
        </p:nvGrpSpPr>
        <p:grpSpPr>
          <a:xfrm>
            <a:off x="-1529056" y="6339728"/>
            <a:ext cx="3464994" cy="3188741"/>
            <a:chOff x="-1529056" y="6339728"/>
            <a:chExt cx="3464994" cy="3188741"/>
          </a:xfrm>
        </p:grpSpPr>
        <p:pic>
          <p:nvPicPr>
            <p:cNvPr id="24" name="Object 74">
              <a:extLst>
                <a:ext uri="{FF2B5EF4-FFF2-40B4-BE49-F238E27FC236}">
                  <a16:creationId xmlns:a16="http://schemas.microsoft.com/office/drawing/2014/main" id="{61A393AC-DBA4-DDC5-BF63-54BD2661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29056" y="6339728"/>
              <a:ext cx="3464994" cy="3188741"/>
            </a:xfrm>
            <a:prstGeom prst="rect">
              <a:avLst/>
            </a:prstGeom>
          </p:spPr>
        </p:pic>
      </p:grp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7C8A7F99-8565-3328-B39C-F9D3E3C5F9D9}"/>
              </a:ext>
            </a:extLst>
          </p:cNvPr>
          <p:cNvGrpSpPr/>
          <p:nvPr/>
        </p:nvGrpSpPr>
        <p:grpSpPr>
          <a:xfrm>
            <a:off x="14383952" y="7727078"/>
            <a:ext cx="3922193" cy="3884148"/>
            <a:chOff x="1202388" y="7727078"/>
            <a:chExt cx="3922193" cy="3884148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B173C4A-DFEE-31A9-3195-F0AE95C08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91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457200" y="1192560"/>
            <a:ext cx="8229600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secrets.json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</a:t>
            </a: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endParaRPr lang="en-US" altLang="ko-KR" sz="32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중요한 데이터를 안전하게 관리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9D38EC8-C181-8F73-2981-4CA5E283784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및 설계방법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17CEE9B-4F93-8C2D-4086-CEA4760BB857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04</a:t>
            </a:r>
            <a:endParaRPr lang="en-US" dirty="0"/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54F90DFD-5CA5-ECA6-7227-8EBF5F377401}"/>
              </a:ext>
            </a:extLst>
          </p:cNvPr>
          <p:cNvSpPr txBox="1"/>
          <p:nvPr/>
        </p:nvSpPr>
        <p:spPr>
          <a:xfrm>
            <a:off x="9144000" y="1186645"/>
            <a:ext cx="8363572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kern="0" spc="-300" dirty="0" err="1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SQLAlchemy</a:t>
            </a: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ORM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</a:t>
            </a:r>
            <a:endParaRPr lang="en-US" altLang="ko-KR" sz="32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 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방지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905CC6-4541-8C10-79CB-77CCCAA26D83}"/>
              </a:ext>
            </a:extLst>
          </p:cNvPr>
          <p:cNvCxnSpPr>
            <a:cxnSpLocks/>
          </p:cNvCxnSpPr>
          <p:nvPr/>
        </p:nvCxnSpPr>
        <p:spPr>
          <a:xfrm>
            <a:off x="8915400" y="2667000"/>
            <a:ext cx="0" cy="6629400"/>
          </a:xfrm>
          <a:prstGeom prst="line">
            <a:avLst/>
          </a:prstGeom>
          <a:ln>
            <a:solidFill>
              <a:srgbClr val="374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78DBDE-A076-D488-403A-3D9DC6443865}"/>
              </a:ext>
            </a:extLst>
          </p:cNvPr>
          <p:cNvGrpSpPr/>
          <p:nvPr/>
        </p:nvGrpSpPr>
        <p:grpSpPr>
          <a:xfrm>
            <a:off x="1069225" y="2847749"/>
            <a:ext cx="7005550" cy="6334351"/>
            <a:chOff x="1419672" y="2556342"/>
            <a:chExt cx="7005550" cy="63343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72A0B8-2684-97A1-4614-1B5CB8F4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9673" y="8281942"/>
              <a:ext cx="3609528" cy="6066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C57A88-14BB-F221-CC29-68E03D3E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9672" y="5554098"/>
              <a:ext cx="7005550" cy="26098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E0B5FE-3193-4748-49E1-79D4530E6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37" b="7264"/>
            <a:stretch/>
          </p:blipFill>
          <p:spPr>
            <a:xfrm>
              <a:off x="5237509" y="8284050"/>
              <a:ext cx="3183307" cy="60664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2D7B70B-3A7D-A7B3-8996-3A92B9F28505}"/>
                </a:ext>
              </a:extLst>
            </p:cNvPr>
            <p:cNvGrpSpPr/>
            <p:nvPr/>
          </p:nvGrpSpPr>
          <p:grpSpPr>
            <a:xfrm>
              <a:off x="1430328" y="2556342"/>
              <a:ext cx="6990488" cy="2876550"/>
              <a:chOff x="1430328" y="2844237"/>
              <a:chExt cx="6990488" cy="287655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05B84A9-0C48-3F74-B4A0-8359A95A6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0328" y="2844237"/>
                <a:ext cx="6990488" cy="287655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6C832EF-D5AC-875A-66C8-A1C8A527FD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35130" t="15367" r="1647" b="73486"/>
              <a:stretch/>
            </p:blipFill>
            <p:spPr>
              <a:xfrm>
                <a:off x="3886200" y="3286265"/>
                <a:ext cx="4419600" cy="32065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4F8852D-15B9-86A6-0B82-16BFFDEFBE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5434" t="26831" r="63665" b="48891"/>
              <a:stretch/>
            </p:blipFill>
            <p:spPr>
              <a:xfrm>
                <a:off x="3200400" y="3606920"/>
                <a:ext cx="762000" cy="69838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B3F710B-FF13-14BD-3BC8-426792A0F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6411" t="66629" r="43067" b="9473"/>
              <a:stretch/>
            </p:blipFill>
            <p:spPr>
              <a:xfrm>
                <a:off x="3429000" y="4913256"/>
                <a:ext cx="2133600" cy="687444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8A4A45-CA02-BBC5-FBA7-4552B8012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5321" t="58739" r="55058" b="33371"/>
              <a:stretch/>
            </p:blipFill>
            <p:spPr>
              <a:xfrm>
                <a:off x="3352800" y="4686300"/>
                <a:ext cx="1371600" cy="22695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643F4E1-A7E2-5D73-2B49-A23774F3B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0832" t="48806" r="70778" b="43304"/>
              <a:stretch/>
            </p:blipFill>
            <p:spPr>
              <a:xfrm>
                <a:off x="3200400" y="4459344"/>
                <a:ext cx="586468" cy="22695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508D4D0-AFD4-0E7E-0DDD-D143B05E3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/>
                        </a14:imgEffect>
                      </a14:imgLayer>
                    </a14:imgProps>
                  </a:ext>
                </a:extLst>
              </a:blip>
              <a:srcRect l="20961" t="42959" r="73589" b="49151"/>
              <a:stretch/>
            </p:blipFill>
            <p:spPr>
              <a:xfrm>
                <a:off x="3048000" y="4232388"/>
                <a:ext cx="381000" cy="226956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03E336F-9864-14CE-0C7F-4C52002776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866"/>
          <a:stretch/>
        </p:blipFill>
        <p:spPr>
          <a:xfrm>
            <a:off x="9763913" y="2875082"/>
            <a:ext cx="7454861" cy="6348254"/>
          </a:xfrm>
          <a:prstGeom prst="rect">
            <a:avLst/>
          </a:prstGeom>
        </p:spPr>
      </p:pic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E5691104-9CD9-8A0C-33C5-6A051CA14089}"/>
              </a:ext>
            </a:extLst>
          </p:cNvPr>
          <p:cNvGrpSpPr/>
          <p:nvPr/>
        </p:nvGrpSpPr>
        <p:grpSpPr>
          <a:xfrm>
            <a:off x="14630400" y="7354326"/>
            <a:ext cx="3922193" cy="3884148"/>
            <a:chOff x="1202388" y="7727078"/>
            <a:chExt cx="3922193" cy="3884148"/>
          </a:xfrm>
        </p:grpSpPr>
        <p:pic>
          <p:nvPicPr>
            <p:cNvPr id="19" name="Object 4">
              <a:extLst>
                <a:ext uri="{FF2B5EF4-FFF2-40B4-BE49-F238E27FC236}">
                  <a16:creationId xmlns:a16="http://schemas.microsoft.com/office/drawing/2014/main" id="{50B94794-EFBE-28E4-52EE-9F695BC0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50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10">
            <a:extLst>
              <a:ext uri="{FF2B5EF4-FFF2-40B4-BE49-F238E27FC236}">
                <a16:creationId xmlns:a16="http://schemas.microsoft.com/office/drawing/2014/main" id="{D38C9D69-38E2-C170-754B-DDCFCF74A0F3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구축 및 설계방법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Object 11">
            <a:extLst>
              <a:ext uri="{FF2B5EF4-FFF2-40B4-BE49-F238E27FC236}">
                <a16:creationId xmlns:a16="http://schemas.microsoft.com/office/drawing/2014/main" id="{637ABA51-4542-5802-D203-EDDD0D96A2BA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Noto Sans CJK KR Regular"/>
                <a:ea typeface="+mn-ea"/>
                <a:cs typeface="Noto Sans CJK KR Regular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22">
            <a:extLst>
              <a:ext uri="{FF2B5EF4-FFF2-40B4-BE49-F238E27FC236}">
                <a16:creationId xmlns:a16="http://schemas.microsoft.com/office/drawing/2014/main" id="{789D5BBE-275E-7D48-05ED-757A8E19ADF9}"/>
              </a:ext>
            </a:extLst>
          </p:cNvPr>
          <p:cNvSpPr txBox="1"/>
          <p:nvPr/>
        </p:nvSpPr>
        <p:spPr>
          <a:xfrm>
            <a:off x="457200" y="1192560"/>
            <a:ext cx="8229600" cy="735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 </a:t>
            </a: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악의적인 코드 주입 방어</a:t>
            </a:r>
          </a:p>
        </p:txBody>
      </p:sp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3A3126AC-B464-4455-0996-E036CEE54F5E}"/>
              </a:ext>
            </a:extLst>
          </p:cNvPr>
          <p:cNvGrpSpPr/>
          <p:nvPr/>
        </p:nvGrpSpPr>
        <p:grpSpPr>
          <a:xfrm>
            <a:off x="790114" y="2357172"/>
            <a:ext cx="7664576" cy="3211388"/>
            <a:chOff x="457200" y="2922106"/>
            <a:chExt cx="11963400" cy="5012556"/>
          </a:xfrm>
        </p:grpSpPr>
        <p:grpSp>
          <p:nvGrpSpPr>
            <p:cNvPr id="967" name="그룹 966">
              <a:extLst>
                <a:ext uri="{FF2B5EF4-FFF2-40B4-BE49-F238E27FC236}">
                  <a16:creationId xmlns:a16="http://schemas.microsoft.com/office/drawing/2014/main" id="{4F4CC4A4-E417-066B-B322-596FCD15F3B6}"/>
                </a:ext>
              </a:extLst>
            </p:cNvPr>
            <p:cNvGrpSpPr/>
            <p:nvPr/>
          </p:nvGrpSpPr>
          <p:grpSpPr>
            <a:xfrm>
              <a:off x="457200" y="2922106"/>
              <a:ext cx="11963400" cy="5012556"/>
              <a:chOff x="370188" y="3252378"/>
              <a:chExt cx="12213052" cy="5117156"/>
            </a:xfrm>
          </p:grpSpPr>
          <p:pic>
            <p:nvPicPr>
              <p:cNvPr id="970" name="그림 969">
                <a:extLst>
                  <a:ext uri="{FF2B5EF4-FFF2-40B4-BE49-F238E27FC236}">
                    <a16:creationId xmlns:a16="http://schemas.microsoft.com/office/drawing/2014/main" id="{D0CACBFA-F4A6-F2F3-981C-5BD3A03FD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1400" b="25760"/>
              <a:stretch>
                <a:fillRect/>
              </a:stretch>
            </p:blipFill>
            <p:spPr>
              <a:xfrm>
                <a:off x="370188" y="3252378"/>
                <a:ext cx="12213052" cy="142847"/>
              </a:xfrm>
              <a:prstGeom prst="rect">
                <a:avLst/>
              </a:prstGeom>
            </p:spPr>
          </p:pic>
          <p:pic>
            <p:nvPicPr>
              <p:cNvPr id="971" name="그림 970">
                <a:extLst>
                  <a:ext uri="{FF2B5EF4-FFF2-40B4-BE49-F238E27FC236}">
                    <a16:creationId xmlns:a16="http://schemas.microsoft.com/office/drawing/2014/main" id="{B32C1E88-2B7A-9083-5863-FAB1577F0E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70188" y="3328690"/>
                <a:ext cx="12213052" cy="5040844"/>
              </a:xfrm>
              <a:prstGeom prst="rect">
                <a:avLst/>
              </a:prstGeom>
            </p:spPr>
          </p:pic>
          <p:sp>
            <p:nvSpPr>
              <p:cNvPr id="972" name="액자 971">
                <a:extLst>
                  <a:ext uri="{FF2B5EF4-FFF2-40B4-BE49-F238E27FC236}">
                    <a16:creationId xmlns:a16="http://schemas.microsoft.com/office/drawing/2014/main" id="{387428DB-9809-3F1A-F98D-02360510F067}"/>
                  </a:ext>
                </a:extLst>
              </p:cNvPr>
              <p:cNvSpPr/>
              <p:nvPr/>
            </p:nvSpPr>
            <p:spPr>
              <a:xfrm>
                <a:off x="5556363" y="8039100"/>
                <a:ext cx="1892187" cy="330434"/>
              </a:xfrm>
              <a:prstGeom prst="frame">
                <a:avLst>
                  <a:gd name="adj1" fmla="val 31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3" name="액자 972">
                <a:extLst>
                  <a:ext uri="{FF2B5EF4-FFF2-40B4-BE49-F238E27FC236}">
                    <a16:creationId xmlns:a16="http://schemas.microsoft.com/office/drawing/2014/main" id="{49F9B710-6D74-AC60-39D5-06C7568F92EF}"/>
                  </a:ext>
                </a:extLst>
              </p:cNvPr>
              <p:cNvSpPr/>
              <p:nvPr/>
            </p:nvSpPr>
            <p:spPr>
              <a:xfrm>
                <a:off x="3429001" y="7223297"/>
                <a:ext cx="1676400" cy="606697"/>
              </a:xfrm>
              <a:prstGeom prst="frame">
                <a:avLst>
                  <a:gd name="adj1" fmla="val 31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268BF397-52C9-C716-A078-8E20CBAD0A7E}"/>
                  </a:ext>
                </a:extLst>
              </p:cNvPr>
              <p:cNvSpPr txBox="1"/>
              <p:nvPr/>
            </p:nvSpPr>
            <p:spPr>
              <a:xfrm>
                <a:off x="4047876" y="3458916"/>
                <a:ext cx="5650598" cy="292380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#include &lt;</a:t>
                </a:r>
                <a:r>
                  <a:rPr lang="en-US" altLang="ko-KR" sz="1600" dirty="0" err="1">
                    <a:solidFill>
                      <a:srgbClr val="374151"/>
                    </a:solidFill>
                    <a:latin typeface="맑은 고딕"/>
                    <a:ea typeface="맑은 고딕"/>
                  </a:rPr>
                  <a:t>stdio.h</a:t>
                </a: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&gt;</a:t>
                </a:r>
              </a:p>
              <a:p>
                <a:pPr lvl="0">
                  <a:defRPr/>
                </a:pPr>
                <a:endParaRPr lang="en-US" altLang="ko-KR" sz="1600" dirty="0">
                  <a:solidFill>
                    <a:srgbClr val="374151"/>
                  </a:solidFill>
                  <a:latin typeface="맑은 고딕"/>
                  <a:ea typeface="맑은 고딕"/>
                </a:endParaRP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int main() {</a:t>
                </a: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    while(1) {</a:t>
                </a: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        </a:t>
                </a:r>
                <a:r>
                  <a:rPr lang="en-US" altLang="ko-KR" sz="1600" dirty="0" err="1">
                    <a:solidFill>
                      <a:srgbClr val="374151"/>
                    </a:solidFill>
                    <a:latin typeface="맑은 고딕"/>
                    <a:ea typeface="맑은 고딕"/>
                  </a:rPr>
                  <a:t>printf</a:t>
                </a: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("This is an infinite loop.\n");</a:t>
                </a: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    }</a:t>
                </a: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    return 0;</a:t>
                </a:r>
              </a:p>
              <a:p>
                <a:pPr lvl="0">
                  <a:defRPr/>
                </a:pPr>
                <a:r>
                  <a:rPr lang="en-US" altLang="ko-KR" sz="1600" dirty="0">
                    <a:solidFill>
                      <a:srgbClr val="374151"/>
                    </a:solidFill>
                    <a:latin typeface="맑은 고딕"/>
                    <a:ea typeface="맑은 고딕"/>
                  </a:rPr>
                  <a:t>}</a:t>
                </a:r>
                <a:endParaRPr lang="ko-KR" altLang="en-US" sz="1600" dirty="0">
                  <a:solidFill>
                    <a:srgbClr val="374151"/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968" name="직사각형 967">
              <a:extLst>
                <a:ext uri="{FF2B5EF4-FFF2-40B4-BE49-F238E27FC236}">
                  <a16:creationId xmlns:a16="http://schemas.microsoft.com/office/drawing/2014/main" id="{D59E174F-31BD-2473-6D33-BFA43192873D}"/>
                </a:ext>
              </a:extLst>
            </p:cNvPr>
            <p:cNvSpPr/>
            <p:nvPr/>
          </p:nvSpPr>
          <p:spPr>
            <a:xfrm>
              <a:off x="514350" y="3003550"/>
              <a:ext cx="2743200" cy="1985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969" name="직선 화살표 연결선 968">
              <a:extLst>
                <a:ext uri="{FF2B5EF4-FFF2-40B4-BE49-F238E27FC236}">
                  <a16:creationId xmlns:a16="http://schemas.microsoft.com/office/drawing/2014/main" id="{2BC373F2-88B7-3A4F-6EDD-1275DA9DF0F7}"/>
                </a:ext>
              </a:extLst>
            </p:cNvPr>
            <p:cNvCxnSpPr>
              <a:stCxn id="968" idx="3"/>
            </p:cNvCxnSpPr>
            <p:nvPr/>
          </p:nvCxnSpPr>
          <p:spPr>
            <a:xfrm>
              <a:off x="3257550" y="3996070"/>
              <a:ext cx="628650" cy="4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17824F53-B434-19EB-6D0B-AC884B2F2F87}"/>
              </a:ext>
            </a:extLst>
          </p:cNvPr>
          <p:cNvGrpSpPr/>
          <p:nvPr/>
        </p:nvGrpSpPr>
        <p:grpSpPr>
          <a:xfrm>
            <a:off x="9372601" y="1714500"/>
            <a:ext cx="8613631" cy="5773617"/>
            <a:chOff x="304800" y="1672480"/>
            <a:chExt cx="11987037" cy="8034772"/>
          </a:xfrm>
        </p:grpSpPr>
        <p:grpSp>
          <p:nvGrpSpPr>
            <p:cNvPr id="985" name="그룹 984">
              <a:extLst>
                <a:ext uri="{FF2B5EF4-FFF2-40B4-BE49-F238E27FC236}">
                  <a16:creationId xmlns:a16="http://schemas.microsoft.com/office/drawing/2014/main" id="{D9F7272D-6F76-0DA6-01A7-7434D7E983DF}"/>
                </a:ext>
              </a:extLst>
            </p:cNvPr>
            <p:cNvGrpSpPr/>
            <p:nvPr/>
          </p:nvGrpSpPr>
          <p:grpSpPr>
            <a:xfrm>
              <a:off x="304800" y="1672480"/>
              <a:ext cx="11737657" cy="8034772"/>
              <a:chOff x="222569" y="2019300"/>
              <a:chExt cx="11737657" cy="8034772"/>
            </a:xfrm>
          </p:grpSpPr>
          <p:pic>
            <p:nvPicPr>
              <p:cNvPr id="988" name="그림 987">
                <a:extLst>
                  <a:ext uri="{FF2B5EF4-FFF2-40B4-BE49-F238E27FC236}">
                    <a16:creationId xmlns:a16="http://schemas.microsoft.com/office/drawing/2014/main" id="{B45E360C-6231-59BB-1A5F-63076B3B75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2730" b="36440"/>
              <a:stretch>
                <a:fillRect/>
              </a:stretch>
            </p:blipFill>
            <p:spPr>
              <a:xfrm>
                <a:off x="250441" y="2172971"/>
                <a:ext cx="11613556" cy="45719"/>
              </a:xfrm>
              <a:prstGeom prst="rect">
                <a:avLst/>
              </a:prstGeom>
            </p:spPr>
          </p:pic>
          <p:grpSp>
            <p:nvGrpSpPr>
              <p:cNvPr id="989" name="그룹 988">
                <a:extLst>
                  <a:ext uri="{FF2B5EF4-FFF2-40B4-BE49-F238E27FC236}">
                    <a16:creationId xmlns:a16="http://schemas.microsoft.com/office/drawing/2014/main" id="{5F5060A3-0BF2-B7EE-B4E5-B88516B1A4B5}"/>
                  </a:ext>
                </a:extLst>
              </p:cNvPr>
              <p:cNvGrpSpPr/>
              <p:nvPr/>
            </p:nvGrpSpPr>
            <p:grpSpPr>
              <a:xfrm>
                <a:off x="222569" y="8292942"/>
                <a:ext cx="11613555" cy="1761130"/>
                <a:chOff x="222569" y="8110095"/>
                <a:chExt cx="11613555" cy="1761130"/>
              </a:xfrm>
            </p:grpSpPr>
            <p:pic>
              <p:nvPicPr>
                <p:cNvPr id="997" name="그림 996">
                  <a:extLst>
                    <a:ext uri="{FF2B5EF4-FFF2-40B4-BE49-F238E27FC236}">
                      <a16:creationId xmlns:a16="http://schemas.microsoft.com/office/drawing/2014/main" id="{60832E4F-4BFD-FC8B-E1BC-0D0AE38A4A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73680"/>
                <a:stretch>
                  <a:fillRect/>
                </a:stretch>
              </p:blipFill>
              <p:spPr>
                <a:xfrm>
                  <a:off x="222569" y="8110095"/>
                  <a:ext cx="11613555" cy="1761130"/>
                </a:xfrm>
                <a:prstGeom prst="rect">
                  <a:avLst/>
                </a:prstGeom>
              </p:spPr>
            </p:pic>
            <p:pic>
              <p:nvPicPr>
                <p:cNvPr id="998" name="그림 997">
                  <a:extLst>
                    <a:ext uri="{FF2B5EF4-FFF2-40B4-BE49-F238E27FC236}">
                      <a16:creationId xmlns:a16="http://schemas.microsoft.com/office/drawing/2014/main" id="{3D7C9CA0-736F-1047-3D76-461A476C9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4724400" y="8110095"/>
                  <a:ext cx="2895600" cy="1761130"/>
                </a:xfrm>
                <a:prstGeom prst="rect">
                  <a:avLst/>
                </a:prstGeom>
              </p:spPr>
            </p:pic>
          </p:grpSp>
          <p:pic>
            <p:nvPicPr>
              <p:cNvPr id="990" name="그림 989">
                <a:extLst>
                  <a:ext uri="{FF2B5EF4-FFF2-40B4-BE49-F238E27FC236}">
                    <a16:creationId xmlns:a16="http://schemas.microsoft.com/office/drawing/2014/main" id="{EF1CBB30-3C2D-413D-31A4-4F0139DFC9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400"/>
              <a:stretch>
                <a:fillRect/>
              </a:stretch>
            </p:blipFill>
            <p:spPr>
              <a:xfrm>
                <a:off x="222569" y="2191220"/>
                <a:ext cx="11613556" cy="5409246"/>
              </a:xfrm>
              <a:prstGeom prst="rect">
                <a:avLst/>
              </a:prstGeom>
            </p:spPr>
          </p:pic>
          <p:sp>
            <p:nvSpPr>
              <p:cNvPr id="991" name="액자 990">
                <a:extLst>
                  <a:ext uri="{FF2B5EF4-FFF2-40B4-BE49-F238E27FC236}">
                    <a16:creationId xmlns:a16="http://schemas.microsoft.com/office/drawing/2014/main" id="{144146C6-7A6D-795C-2951-F4F8A3DBCC92}"/>
                  </a:ext>
                </a:extLst>
              </p:cNvPr>
              <p:cNvSpPr/>
              <p:nvPr/>
            </p:nvSpPr>
            <p:spPr>
              <a:xfrm>
                <a:off x="3146743" y="5896688"/>
                <a:ext cx="1577657" cy="566560"/>
              </a:xfrm>
              <a:prstGeom prst="frame">
                <a:avLst>
                  <a:gd name="adj1" fmla="val 312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2" name="직사각형 991">
                <a:extLst>
                  <a:ext uri="{FF2B5EF4-FFF2-40B4-BE49-F238E27FC236}">
                    <a16:creationId xmlns:a16="http://schemas.microsoft.com/office/drawing/2014/main" id="{8C5D22B1-5CDE-9618-F9EF-5CFE56CA2053}"/>
                  </a:ext>
                </a:extLst>
              </p:cNvPr>
              <p:cNvSpPr/>
              <p:nvPr/>
            </p:nvSpPr>
            <p:spPr>
              <a:xfrm>
                <a:off x="250441" y="2178533"/>
                <a:ext cx="2585946" cy="187124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cxnSp>
            <p:nvCxnSpPr>
              <p:cNvPr id="993" name="직선 화살표 연결선 992">
                <a:extLst>
                  <a:ext uri="{FF2B5EF4-FFF2-40B4-BE49-F238E27FC236}">
                    <a16:creationId xmlns:a16="http://schemas.microsoft.com/office/drawing/2014/main" id="{8B0A1FB4-7140-6555-1F5D-CBE262BFB24F}"/>
                  </a:ext>
                </a:extLst>
              </p:cNvPr>
              <p:cNvCxnSpPr>
                <a:stCxn id="992" idx="3"/>
              </p:cNvCxnSpPr>
              <p:nvPr/>
            </p:nvCxnSpPr>
            <p:spPr>
              <a:xfrm>
                <a:off x="2836387" y="3114157"/>
                <a:ext cx="592613" cy="41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FA5AF0CA-1AE1-BBAC-D141-992BBE16E7EF}"/>
                  </a:ext>
                </a:extLst>
              </p:cNvPr>
              <p:cNvSpPr txBox="1"/>
              <p:nvPr/>
            </p:nvSpPr>
            <p:spPr>
              <a:xfrm>
                <a:off x="3652890" y="2291338"/>
                <a:ext cx="4501553" cy="25545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#include &lt;</a:t>
                </a:r>
                <a:r>
                  <a:rPr lang="en-US" altLang="ko-KR" sz="2000" dirty="0" err="1">
                    <a:solidFill>
                      <a:srgbClr val="4C4747"/>
                    </a:solidFill>
                    <a:latin typeface="맑은 고딕"/>
                    <a:ea typeface="맑은 고딕"/>
                  </a:rPr>
                  <a:t>stdio.h</a:t>
                </a: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&gt;</a:t>
                </a:r>
              </a:p>
              <a:p>
                <a:pPr lvl="0">
                  <a:defRPr/>
                </a:pPr>
                <a:endParaRPr lang="en-US" altLang="ko-KR" sz="2000" dirty="0">
                  <a:solidFill>
                    <a:srgbClr val="4C4747"/>
                  </a:solidFill>
                  <a:latin typeface="맑은 고딕"/>
                  <a:ea typeface="맑은 고딕"/>
                </a:endParaRP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int main() {</a:t>
                </a: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   for (int </a:t>
                </a:r>
                <a:r>
                  <a:rPr lang="en-US" altLang="ko-KR" sz="2000" dirty="0" err="1">
                    <a:solidFill>
                      <a:srgbClr val="4C4747"/>
                    </a:solidFill>
                    <a:latin typeface="맑은 고딕"/>
                    <a:ea typeface="맑은 고딕"/>
                  </a:rPr>
                  <a:t>i</a:t>
                </a: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= 0; </a:t>
                </a:r>
                <a:r>
                  <a:rPr lang="en-US" altLang="ko-KR" sz="2000" dirty="0" err="1">
                    <a:solidFill>
                      <a:srgbClr val="4C4747"/>
                    </a:solidFill>
                    <a:latin typeface="맑은 고딕"/>
                    <a:ea typeface="맑은 고딕"/>
                  </a:rPr>
                  <a:t>i</a:t>
                </a: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&lt; 10000000; </a:t>
                </a:r>
                <a:r>
                  <a:rPr lang="en-US" altLang="ko-KR" sz="2000" dirty="0" err="1">
                    <a:solidFill>
                      <a:srgbClr val="4C4747"/>
                    </a:solidFill>
                    <a:latin typeface="맑은 고딕"/>
                    <a:ea typeface="맑은 고딕"/>
                  </a:rPr>
                  <a:t>i</a:t>
                </a: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++) {</a:t>
                </a: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       </a:t>
                </a:r>
                <a:r>
                  <a:rPr lang="en-US" altLang="ko-KR" sz="2000" dirty="0" err="1">
                    <a:solidFill>
                      <a:srgbClr val="4C4747"/>
                    </a:solidFill>
                    <a:latin typeface="맑은 고딕"/>
                    <a:ea typeface="맑은 고딕"/>
                  </a:rPr>
                  <a:t>printf</a:t>
                </a: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("Hello, World!\n");</a:t>
                </a: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   }</a:t>
                </a: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    return 0;</a:t>
                </a:r>
              </a:p>
              <a:p>
                <a:pPr lvl="0">
                  <a:defRPr/>
                </a:pPr>
                <a:r>
                  <a:rPr lang="en-US" altLang="ko-KR" sz="2000" dirty="0">
                    <a:solidFill>
                      <a:srgbClr val="4C4747"/>
                    </a:solidFill>
                    <a:latin typeface="맑은 고딕"/>
                    <a:ea typeface="맑은 고딕"/>
                  </a:rPr>
                  <a:t>}</a:t>
                </a:r>
                <a:endParaRPr lang="ko-KR" altLang="en-US" sz="2000" dirty="0">
                  <a:solidFill>
                    <a:srgbClr val="4C4747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995" name="직사각형 994">
                <a:extLst>
                  <a:ext uri="{FF2B5EF4-FFF2-40B4-BE49-F238E27FC236}">
                    <a16:creationId xmlns:a16="http://schemas.microsoft.com/office/drawing/2014/main" id="{0D147E8C-E628-3B7E-F6DE-2039B5722B59}"/>
                  </a:ext>
                </a:extLst>
              </p:cNvPr>
              <p:cNvSpPr/>
              <p:nvPr/>
            </p:nvSpPr>
            <p:spPr>
              <a:xfrm>
                <a:off x="11837012" y="2019300"/>
                <a:ext cx="123214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996" name="TextBox 995">
                <a:extLst>
                  <a:ext uri="{FF2B5EF4-FFF2-40B4-BE49-F238E27FC236}">
                    <a16:creationId xmlns:a16="http://schemas.microsoft.com/office/drawing/2014/main" id="{8FF9D0CC-5AD1-B15B-A55E-5341A2EEDD32}"/>
                  </a:ext>
                </a:extLst>
              </p:cNvPr>
              <p:cNvSpPr txBox="1"/>
              <p:nvPr/>
            </p:nvSpPr>
            <p:spPr>
              <a:xfrm>
                <a:off x="5777837" y="7585056"/>
                <a:ext cx="6991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4000">
                    <a:solidFill>
                      <a:srgbClr val="647FB4"/>
                    </a:solidFill>
                  </a:rPr>
                  <a:t>∙∙∙</a:t>
                </a:r>
                <a:endParaRPr lang="ko-KR" altLang="en-US" sz="4000">
                  <a:solidFill>
                    <a:srgbClr val="647FB4"/>
                  </a:solidFill>
                </a:endParaRPr>
              </a:p>
            </p:txBody>
          </p:sp>
        </p:grpSp>
        <p:sp>
          <p:nvSpPr>
            <p:cNvPr id="986" name="직사각형 985">
              <a:extLst>
                <a:ext uri="{FF2B5EF4-FFF2-40B4-BE49-F238E27FC236}">
                  <a16:creationId xmlns:a16="http://schemas.microsoft.com/office/drawing/2014/main" id="{7E75C799-A396-54D7-E6BA-ADFB7D07FD8F}"/>
                </a:ext>
              </a:extLst>
            </p:cNvPr>
            <p:cNvSpPr/>
            <p:nvPr/>
          </p:nvSpPr>
          <p:spPr>
            <a:xfrm>
              <a:off x="5486400" y="6362700"/>
              <a:ext cx="1307804" cy="33445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987" name="직선 화살표 연결선 986">
              <a:extLst>
                <a:ext uri="{FF2B5EF4-FFF2-40B4-BE49-F238E27FC236}">
                  <a16:creationId xmlns:a16="http://schemas.microsoft.com/office/drawing/2014/main" id="{9A11DD95-2726-AF33-4909-A670D85ADF6B}"/>
                </a:ext>
              </a:extLst>
            </p:cNvPr>
            <p:cNvCxnSpPr/>
            <p:nvPr/>
          </p:nvCxnSpPr>
          <p:spPr>
            <a:xfrm>
              <a:off x="6794204" y="7592179"/>
              <a:ext cx="549763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9" name="직선 연결선 998">
            <a:extLst>
              <a:ext uri="{FF2B5EF4-FFF2-40B4-BE49-F238E27FC236}">
                <a16:creationId xmlns:a16="http://schemas.microsoft.com/office/drawing/2014/main" id="{5184782F-5013-D4CE-4421-73281A470924}"/>
              </a:ext>
            </a:extLst>
          </p:cNvPr>
          <p:cNvCxnSpPr>
            <a:cxnSpLocks/>
          </p:cNvCxnSpPr>
          <p:nvPr/>
        </p:nvCxnSpPr>
        <p:spPr>
          <a:xfrm>
            <a:off x="8915400" y="2339131"/>
            <a:ext cx="0" cy="6629400"/>
          </a:xfrm>
          <a:prstGeom prst="line">
            <a:avLst/>
          </a:prstGeom>
          <a:ln>
            <a:solidFill>
              <a:srgbClr val="374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그룹 1008">
            <a:extLst>
              <a:ext uri="{FF2B5EF4-FFF2-40B4-BE49-F238E27FC236}">
                <a16:creationId xmlns:a16="http://schemas.microsoft.com/office/drawing/2014/main" id="{12B75078-61BB-FD69-3678-71BB4462F543}"/>
              </a:ext>
            </a:extLst>
          </p:cNvPr>
          <p:cNvGrpSpPr/>
          <p:nvPr/>
        </p:nvGrpSpPr>
        <p:grpSpPr>
          <a:xfrm rot="5400000">
            <a:off x="4312089" y="7217801"/>
            <a:ext cx="543472" cy="281150"/>
            <a:chOff x="9011713" y="5350533"/>
            <a:chExt cx="720996" cy="587007"/>
          </a:xfrm>
        </p:grpSpPr>
        <p:grpSp>
          <p:nvGrpSpPr>
            <p:cNvPr id="1002" name="그룹 1009">
              <a:extLst>
                <a:ext uri="{FF2B5EF4-FFF2-40B4-BE49-F238E27FC236}">
                  <a16:creationId xmlns:a16="http://schemas.microsoft.com/office/drawing/2014/main" id="{19B8362F-A6D9-EEE8-17A0-69E1C5702E7F}"/>
                </a:ext>
              </a:extLst>
            </p:cNvPr>
            <p:cNvGrpSpPr/>
            <p:nvPr/>
          </p:nvGrpSpPr>
          <p:grpSpPr>
            <a:xfrm>
              <a:off x="9440725" y="5350533"/>
              <a:ext cx="291983" cy="587007"/>
              <a:chOff x="9440725" y="5350533"/>
              <a:chExt cx="291983" cy="587007"/>
            </a:xfrm>
          </p:grpSpPr>
          <p:pic>
            <p:nvPicPr>
              <p:cNvPr id="1007" name="Object 29">
                <a:extLst>
                  <a:ext uri="{FF2B5EF4-FFF2-40B4-BE49-F238E27FC236}">
                    <a16:creationId xmlns:a16="http://schemas.microsoft.com/office/drawing/2014/main" id="{BBEF6C95-33C9-3B49-16E4-B35A5ED60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9440725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3" name="그룹 1010">
              <a:extLst>
                <a:ext uri="{FF2B5EF4-FFF2-40B4-BE49-F238E27FC236}">
                  <a16:creationId xmlns:a16="http://schemas.microsoft.com/office/drawing/2014/main" id="{4D819508-03A6-8CDE-81C2-AB3C9285DFB8}"/>
                </a:ext>
              </a:extLst>
            </p:cNvPr>
            <p:cNvGrpSpPr/>
            <p:nvPr/>
          </p:nvGrpSpPr>
          <p:grpSpPr>
            <a:xfrm>
              <a:off x="9226219" y="5350533"/>
              <a:ext cx="291983" cy="587007"/>
              <a:chOff x="9226219" y="5350533"/>
              <a:chExt cx="291983" cy="587007"/>
            </a:xfrm>
          </p:grpSpPr>
          <p:pic>
            <p:nvPicPr>
              <p:cNvPr id="1006" name="Object 32">
                <a:extLst>
                  <a:ext uri="{FF2B5EF4-FFF2-40B4-BE49-F238E27FC236}">
                    <a16:creationId xmlns:a16="http://schemas.microsoft.com/office/drawing/2014/main" id="{076DAE9A-34B1-0A7A-8EB9-6C0B7EE0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9226219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04" name="그룹 1011">
              <a:extLst>
                <a:ext uri="{FF2B5EF4-FFF2-40B4-BE49-F238E27FC236}">
                  <a16:creationId xmlns:a16="http://schemas.microsoft.com/office/drawing/2014/main" id="{514A07B4-AD83-5181-605D-C3956CFC35F0}"/>
                </a:ext>
              </a:extLst>
            </p:cNvPr>
            <p:cNvGrpSpPr/>
            <p:nvPr/>
          </p:nvGrpSpPr>
          <p:grpSpPr>
            <a:xfrm>
              <a:off x="9011713" y="5350533"/>
              <a:ext cx="291983" cy="587007"/>
              <a:chOff x="9011713" y="5350533"/>
              <a:chExt cx="291983" cy="587007"/>
            </a:xfrm>
          </p:grpSpPr>
          <p:pic>
            <p:nvPicPr>
              <p:cNvPr id="1005" name="Object 35">
                <a:extLst>
                  <a:ext uri="{FF2B5EF4-FFF2-40B4-BE49-F238E27FC236}">
                    <a16:creationId xmlns:a16="http://schemas.microsoft.com/office/drawing/2014/main" id="{00665760-6139-FD44-F4E7-E46431611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011713" y="5350533"/>
                <a:ext cx="291983" cy="587007"/>
              </a:xfrm>
              <a:prstGeom prst="rect">
                <a:avLst/>
              </a:prstGeom>
            </p:spPr>
          </p:pic>
        </p:grpSp>
      </p:grpSp>
      <p:sp>
        <p:nvSpPr>
          <p:cNvPr id="1008" name="가로 글상자 1009">
            <a:extLst>
              <a:ext uri="{FF2B5EF4-FFF2-40B4-BE49-F238E27FC236}">
                <a16:creationId xmlns:a16="http://schemas.microsoft.com/office/drawing/2014/main" id="{1B04886F-8EAC-8F46-7DED-7D0FB7E906D2}"/>
              </a:ext>
            </a:extLst>
          </p:cNvPr>
          <p:cNvSpPr txBox="1"/>
          <p:nvPr/>
        </p:nvSpPr>
        <p:spPr>
          <a:xfrm>
            <a:off x="2000245" y="6337081"/>
            <a:ext cx="561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무한 루프 코드 입력 시 서비스 과도화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74151">
                  <a:alpha val="10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9" name="가로 글상자 1009">
            <a:extLst>
              <a:ext uri="{FF2B5EF4-FFF2-40B4-BE49-F238E27FC236}">
                <a16:creationId xmlns:a16="http://schemas.microsoft.com/office/drawing/2014/main" id="{A0AEB200-8D55-6B3C-131C-0B77B3B0D316}"/>
              </a:ext>
            </a:extLst>
          </p:cNvPr>
          <p:cNvSpPr txBox="1"/>
          <p:nvPr/>
        </p:nvSpPr>
        <p:spPr>
          <a:xfrm>
            <a:off x="2882977" y="7918006"/>
            <a:ext cx="3905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컴파일 시간에 제한을 두어</a:t>
            </a:r>
            <a:endParaRPr kumimoji="0" lang="en-US" altLang="ko-KR" sz="2400" b="0" i="0" u="none" strike="noStrike" kern="0" cap="none" spc="-10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>
                    <a:alpha val="10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서버의 보안을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74151">
                    <a:alpha val="10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강화시킴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74151">
                  <a:alpha val="10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10" name="그룹 1001">
            <a:extLst>
              <a:ext uri="{FF2B5EF4-FFF2-40B4-BE49-F238E27FC236}">
                <a16:creationId xmlns:a16="http://schemas.microsoft.com/office/drawing/2014/main" id="{191A57B4-7204-9808-AAF1-71D2C4D4D976}"/>
              </a:ext>
            </a:extLst>
          </p:cNvPr>
          <p:cNvGrpSpPr/>
          <p:nvPr/>
        </p:nvGrpSpPr>
        <p:grpSpPr>
          <a:xfrm>
            <a:off x="15583592" y="7453280"/>
            <a:ext cx="3922193" cy="3884148"/>
            <a:chOff x="1202388" y="7727078"/>
            <a:chExt cx="3922193" cy="3884148"/>
          </a:xfrm>
        </p:grpSpPr>
        <p:pic>
          <p:nvPicPr>
            <p:cNvPr id="1011" name="Object 4">
              <a:extLst>
                <a:ext uri="{FF2B5EF4-FFF2-40B4-BE49-F238E27FC236}">
                  <a16:creationId xmlns:a16="http://schemas.microsoft.com/office/drawing/2014/main" id="{FA844F23-B362-C067-B0EB-157CB1D6D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sp>
        <p:nvSpPr>
          <p:cNvPr id="1019" name="가로 글상자 1009">
            <a:extLst>
              <a:ext uri="{FF2B5EF4-FFF2-40B4-BE49-F238E27FC236}">
                <a16:creationId xmlns:a16="http://schemas.microsoft.com/office/drawing/2014/main" id="{26131935-EA27-778D-79E5-EA25DF6EEFF4}"/>
              </a:ext>
            </a:extLst>
          </p:cNvPr>
          <p:cNvSpPr txBox="1"/>
          <p:nvPr/>
        </p:nvSpPr>
        <p:spPr>
          <a:xfrm>
            <a:off x="10807159" y="7720244"/>
            <a:ext cx="561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무수히 많은 출력 값 입력 시 서비스 멈춤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74151">
                  <a:alpha val="10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0" name="가로 글상자 1009">
            <a:extLst>
              <a:ext uri="{FF2B5EF4-FFF2-40B4-BE49-F238E27FC236}">
                <a16:creationId xmlns:a16="http://schemas.microsoft.com/office/drawing/2014/main" id="{E27B7C4E-F1AB-EC70-D9AB-E8B8C1573617}"/>
              </a:ext>
            </a:extLst>
          </p:cNvPr>
          <p:cNvSpPr txBox="1"/>
          <p:nvPr/>
        </p:nvSpPr>
        <p:spPr>
          <a:xfrm>
            <a:off x="11636798" y="8851845"/>
            <a:ext cx="3905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>
                    <a:alpha val="10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출력 값 크기에 제한을 주어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374151">
                  <a:alpha val="10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4151">
                    <a:alpha val="10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서버의 보안을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74151">
                    <a:alpha val="100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</a:rPr>
              <a:t>강화시킴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74151">
                  <a:alpha val="100000"/>
                </a:srgbClr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21" name="그룹 1008">
            <a:extLst>
              <a:ext uri="{FF2B5EF4-FFF2-40B4-BE49-F238E27FC236}">
                <a16:creationId xmlns:a16="http://schemas.microsoft.com/office/drawing/2014/main" id="{23C30B7F-3B1D-FC24-3E42-CE5441534081}"/>
              </a:ext>
            </a:extLst>
          </p:cNvPr>
          <p:cNvGrpSpPr/>
          <p:nvPr/>
        </p:nvGrpSpPr>
        <p:grpSpPr>
          <a:xfrm rot="5400000">
            <a:off x="13350631" y="8358614"/>
            <a:ext cx="543472" cy="281150"/>
            <a:chOff x="9011713" y="5350533"/>
            <a:chExt cx="720996" cy="587007"/>
          </a:xfrm>
        </p:grpSpPr>
        <p:grpSp>
          <p:nvGrpSpPr>
            <p:cNvPr id="1022" name="그룹 1009">
              <a:extLst>
                <a:ext uri="{FF2B5EF4-FFF2-40B4-BE49-F238E27FC236}">
                  <a16:creationId xmlns:a16="http://schemas.microsoft.com/office/drawing/2014/main" id="{1A9267A5-10B0-631B-6D44-DE057E8E0D20}"/>
                </a:ext>
              </a:extLst>
            </p:cNvPr>
            <p:cNvGrpSpPr/>
            <p:nvPr/>
          </p:nvGrpSpPr>
          <p:grpSpPr>
            <a:xfrm>
              <a:off x="9440725" y="5350533"/>
              <a:ext cx="291983" cy="587007"/>
              <a:chOff x="9440725" y="5350533"/>
              <a:chExt cx="291983" cy="587007"/>
            </a:xfrm>
          </p:grpSpPr>
          <p:pic>
            <p:nvPicPr>
              <p:cNvPr id="1027" name="Object 29">
                <a:extLst>
                  <a:ext uri="{FF2B5EF4-FFF2-40B4-BE49-F238E27FC236}">
                    <a16:creationId xmlns:a16="http://schemas.microsoft.com/office/drawing/2014/main" id="{DDE28648-2CB3-0F3B-CA4C-FB14D4155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9440725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3" name="그룹 1010">
              <a:extLst>
                <a:ext uri="{FF2B5EF4-FFF2-40B4-BE49-F238E27FC236}">
                  <a16:creationId xmlns:a16="http://schemas.microsoft.com/office/drawing/2014/main" id="{3CBE14E3-83B5-04B8-AEBE-97BA668714E2}"/>
                </a:ext>
              </a:extLst>
            </p:cNvPr>
            <p:cNvGrpSpPr/>
            <p:nvPr/>
          </p:nvGrpSpPr>
          <p:grpSpPr>
            <a:xfrm>
              <a:off x="9226219" y="5350533"/>
              <a:ext cx="291983" cy="587007"/>
              <a:chOff x="9226219" y="5350533"/>
              <a:chExt cx="291983" cy="587007"/>
            </a:xfrm>
          </p:grpSpPr>
          <p:pic>
            <p:nvPicPr>
              <p:cNvPr id="1026" name="Object 32">
                <a:extLst>
                  <a:ext uri="{FF2B5EF4-FFF2-40B4-BE49-F238E27FC236}">
                    <a16:creationId xmlns:a16="http://schemas.microsoft.com/office/drawing/2014/main" id="{AD6C7F4D-6F9F-69B5-E3B7-F4386306B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9226219" y="5350533"/>
                <a:ext cx="291983" cy="587007"/>
              </a:xfrm>
              <a:prstGeom prst="rect">
                <a:avLst/>
              </a:prstGeom>
            </p:spPr>
          </p:pic>
        </p:grpSp>
        <p:grpSp>
          <p:nvGrpSpPr>
            <p:cNvPr id="1024" name="그룹 1011">
              <a:extLst>
                <a:ext uri="{FF2B5EF4-FFF2-40B4-BE49-F238E27FC236}">
                  <a16:creationId xmlns:a16="http://schemas.microsoft.com/office/drawing/2014/main" id="{D3726CC0-BB09-A68C-FC12-59A8194A6962}"/>
                </a:ext>
              </a:extLst>
            </p:cNvPr>
            <p:cNvGrpSpPr/>
            <p:nvPr/>
          </p:nvGrpSpPr>
          <p:grpSpPr>
            <a:xfrm>
              <a:off x="9011713" y="5350533"/>
              <a:ext cx="291983" cy="587007"/>
              <a:chOff x="9011713" y="5350533"/>
              <a:chExt cx="291983" cy="587007"/>
            </a:xfrm>
          </p:grpSpPr>
          <p:pic>
            <p:nvPicPr>
              <p:cNvPr id="1025" name="Object 35">
                <a:extLst>
                  <a:ext uri="{FF2B5EF4-FFF2-40B4-BE49-F238E27FC236}">
                    <a16:creationId xmlns:a16="http://schemas.microsoft.com/office/drawing/2014/main" id="{1CDBD694-EBB9-20F6-2108-A42E45FA3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011713" y="5350533"/>
                <a:ext cx="291983" cy="5870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6162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2DE59D82-F81B-3D26-0095-638C8D371927}"/>
              </a:ext>
            </a:extLst>
          </p:cNvPr>
          <p:cNvGrpSpPr/>
          <p:nvPr/>
        </p:nvGrpSpPr>
        <p:grpSpPr>
          <a:xfrm>
            <a:off x="15409302" y="7010236"/>
            <a:ext cx="3922193" cy="3884148"/>
            <a:chOff x="1297567" y="7228578"/>
            <a:chExt cx="3922193" cy="3884148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CDBC905-6D16-A7F9-1CFB-2315076AE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567" y="7228578"/>
              <a:ext cx="3922193" cy="38841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46715" y="1192560"/>
            <a:ext cx="6705599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Docker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Compose </a:t>
            </a:r>
            <a:r>
              <a:rPr lang="ko-KR" altLang="en-US" sz="32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작성하여 컨테이너 기반의 개발 환경 구성</a:t>
            </a:r>
            <a:endParaRPr lang="en-US" altLang="ko-KR" sz="32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9D38EC8-C181-8F73-2981-4CA5E283784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및 설계방법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17CEE9B-4F93-8C2D-4086-CEA4760BB857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04</a:t>
            </a:r>
            <a:endParaRPr lang="en-US" dirty="0"/>
          </a:p>
        </p:txBody>
      </p:sp>
      <p:sp>
        <p:nvSpPr>
          <p:cNvPr id="2" name="Object 22">
            <a:extLst>
              <a:ext uri="{FF2B5EF4-FFF2-40B4-BE49-F238E27FC236}">
                <a16:creationId xmlns:a16="http://schemas.microsoft.com/office/drawing/2014/main" id="{54F90DFD-5CA5-ECA6-7227-8EBF5F377401}"/>
              </a:ext>
            </a:extLst>
          </p:cNvPr>
          <p:cNvSpPr txBox="1"/>
          <p:nvPr/>
        </p:nvSpPr>
        <p:spPr>
          <a:xfrm>
            <a:off x="9344173" y="1225725"/>
            <a:ext cx="8363572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buFontTx/>
              <a:buNone/>
              <a:defRPr/>
            </a:pP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코딩 테스트 데이터 수집 및 가공하여</a:t>
            </a:r>
            <a:r>
              <a:rPr lang="en-US" altLang="ko-KR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</a:t>
            </a:r>
          </a:p>
          <a:p>
            <a:pPr marL="0" lvl="0" indent="0" algn="ctr">
              <a:lnSpc>
                <a:spcPct val="150000"/>
              </a:lnSpc>
              <a:buFontTx/>
              <a:buNone/>
              <a:defRPr/>
            </a:pPr>
            <a:r>
              <a:rPr lang="en-US" altLang="ko-KR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Test</a:t>
            </a: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데이터에 대한 </a:t>
            </a:r>
            <a:r>
              <a:rPr lang="en-US" altLang="ko-KR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DB</a:t>
            </a: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테이블 설계 및 입력</a:t>
            </a:r>
            <a:endParaRPr lang="en-US" altLang="ko-KR" sz="3200" kern="0" spc="-300" dirty="0">
              <a:solidFill>
                <a:srgbClr val="4C4747"/>
              </a:solidFill>
              <a:latin typeface="맑은 고딕"/>
              <a:ea typeface="맑은 고딕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905CC6-4541-8C10-79CB-77CCCAA26D83}"/>
              </a:ext>
            </a:extLst>
          </p:cNvPr>
          <p:cNvCxnSpPr>
            <a:cxnSpLocks/>
          </p:cNvCxnSpPr>
          <p:nvPr/>
        </p:nvCxnSpPr>
        <p:spPr>
          <a:xfrm>
            <a:off x="8915400" y="2667000"/>
            <a:ext cx="0" cy="6629400"/>
          </a:xfrm>
          <a:prstGeom prst="line">
            <a:avLst/>
          </a:prstGeom>
          <a:ln>
            <a:solidFill>
              <a:srgbClr val="374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0975CD5-E4FA-1D56-A726-4F5701D0A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6" r="4647"/>
          <a:stretch/>
        </p:blipFill>
        <p:spPr>
          <a:xfrm>
            <a:off x="1055779" y="2969302"/>
            <a:ext cx="6887473" cy="59841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05634F-5FA0-D14E-28B2-D7596C795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4" t="7750" r="1772"/>
          <a:stretch/>
        </p:blipFill>
        <p:spPr>
          <a:xfrm>
            <a:off x="11422041" y="3695700"/>
            <a:ext cx="5715001" cy="20105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F643A88-7468-2728-917B-38A876580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73420" y="3596531"/>
            <a:ext cx="1166355" cy="21097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2757FB-B5C1-E0E4-F96F-1509836131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0"/>
          <a:stretch>
            <a:fillRect/>
          </a:stretch>
        </p:blipFill>
        <p:spPr>
          <a:xfrm>
            <a:off x="9986289" y="6268916"/>
            <a:ext cx="7150753" cy="212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1676400" y="1005372"/>
            <a:ext cx="8229600" cy="1474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buFontTx/>
              <a:buNone/>
              <a:defRPr/>
            </a:pPr>
            <a:r>
              <a:rPr lang="en-US" altLang="ko-KR" sz="32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TestDB</a:t>
            </a: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와 서버 연결하여</a:t>
            </a:r>
          </a:p>
          <a:p>
            <a:pPr marL="0" lvl="0" indent="0" algn="ctr">
              <a:lnSpc>
                <a:spcPct val="150000"/>
              </a:lnSpc>
              <a:buFontTx/>
              <a:buNone/>
              <a:defRPr/>
            </a:pP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상호작용에 필요한 </a:t>
            </a:r>
            <a:r>
              <a:rPr lang="ko-KR" altLang="en-US" sz="32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쿼리문</a:t>
            </a:r>
            <a:r>
              <a:rPr lang="ko-KR" altLang="en-US" sz="32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작성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9D38EC8-C181-8F73-2981-4CA5E283784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구축 및 설계방법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917CEE9B-4F93-8C2D-4086-CEA4760BB857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04</a:t>
            </a: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15BE4-AA08-AECC-4EDA-8D1DE16BA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0529" y="2886808"/>
            <a:ext cx="9583672" cy="6007122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FD787F0A-8832-8B8C-4DFE-15FE3720B53D}"/>
              </a:ext>
            </a:extLst>
          </p:cNvPr>
          <p:cNvGrpSpPr/>
          <p:nvPr/>
        </p:nvGrpSpPr>
        <p:grpSpPr>
          <a:xfrm>
            <a:off x="14873221" y="7124700"/>
            <a:ext cx="3922193" cy="3884148"/>
            <a:chOff x="1202388" y="7727078"/>
            <a:chExt cx="3922193" cy="3884148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DD38E6B6-D773-DCA9-EBE8-65F9690C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04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001695" y="5127432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팀원의 역할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62797" y="7112057"/>
            <a:ext cx="700020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코딩 테스트 데이터 수집 및 가공하여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Test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데이터에 대한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DB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테이블 설계 및 입력</a:t>
            </a:r>
          </a:p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Test DB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와 서버 연결하여 상호작용에 필요한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SQL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문 작성</a:t>
            </a:r>
          </a:p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Server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동작 중 코딩테스트 페이지 경로에 대한 동작 정의</a:t>
            </a:r>
            <a:endParaRPr lang="en-US" altLang="ko-KR" sz="2100" kern="0" spc="-100" dirty="0">
              <a:solidFill>
                <a:srgbClr val="4C4747"/>
              </a:solidFill>
              <a:latin typeface="맑은 고딕"/>
              <a:ea typeface="맑은 고딕"/>
              <a:cs typeface="S-Core Dream 3 Light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8900000">
              <a:off x="11274286" y="8703483"/>
              <a:ext cx="4776266" cy="477626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62796" y="3240618"/>
            <a:ext cx="379116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kern="0" spc="-300" dirty="0">
                <a:solidFill>
                  <a:srgbClr val="1B2193"/>
                </a:solidFill>
                <a:latin typeface="맑은 고딕"/>
                <a:ea typeface="맑은 고딕"/>
              </a:rPr>
              <a:t>김재연</a:t>
            </a:r>
            <a:endParaRPr lang="en-US" sz="1200" dirty="0">
              <a:latin typeface="맑은 고딕"/>
              <a:ea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86903" y="3255729"/>
            <a:ext cx="2162091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kern="0" spc="-300" dirty="0">
                <a:solidFill>
                  <a:srgbClr val="4C4747"/>
                </a:solidFill>
                <a:latin typeface="맑은 고딕"/>
                <a:ea typeface="맑은 고딕"/>
                <a:cs typeface="S-Core Dream 7 ExtraBold"/>
              </a:rPr>
              <a:t>홍유정</a:t>
            </a:r>
            <a:endParaRPr lang="en-US" sz="4000" dirty="0">
              <a:latin typeface="맑은 고딕"/>
              <a:ea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5453" y="6359067"/>
            <a:ext cx="2343362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kern="0" spc="-300" dirty="0">
                <a:solidFill>
                  <a:srgbClr val="4C4747"/>
                </a:solidFill>
                <a:latin typeface="맑은 고딕"/>
                <a:ea typeface="맑은 고딕"/>
                <a:cs typeface="S-Core Dream 7 ExtraBold"/>
              </a:rPr>
              <a:t>이주민</a:t>
            </a:r>
            <a:endParaRPr lang="en-US" sz="4000" dirty="0">
              <a:latin typeface="맑은 고딕"/>
              <a:ea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88719" y="6337296"/>
            <a:ext cx="3000291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4000" kern="0" spc="-300" dirty="0">
                <a:solidFill>
                  <a:srgbClr val="1B2193"/>
                </a:solidFill>
                <a:latin typeface="맑은 고딕"/>
                <a:ea typeface="맑은 고딕"/>
                <a:cs typeface="S-Core Dream 7 ExtraBold"/>
              </a:rPr>
              <a:t>정지윤</a:t>
            </a:r>
            <a:endParaRPr lang="en-US" sz="4000" dirty="0">
              <a:latin typeface="맑은 고딕"/>
              <a:ea typeface="맑은 고딕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ko-KR" altLang="en-US" sz="1600" kern="0" spc="-100">
                <a:solidFill>
                  <a:srgbClr val="4C4747"/>
                </a:solidFill>
                <a:latin typeface="맑은 고딕"/>
                <a:ea typeface="맑은 고딕"/>
                <a:cs typeface="S-Core Dream 4 Regular"/>
              </a:rPr>
              <a:t>각 팀원의 역할</a:t>
            </a:r>
            <a:endParaRPr lang="en-US">
              <a:latin typeface="맑은 고딕"/>
              <a:ea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05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695238" y="1534923"/>
            <a:ext cx="9942857" cy="86177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ko-KR" altLang="en-US" sz="5000" kern="0" spc="-300">
                <a:solidFill>
                  <a:srgbClr val="4C4747"/>
                </a:solidFill>
                <a:latin typeface="맑은 고딕"/>
                <a:ea typeface="맑은 고딕"/>
                <a:cs typeface="S-Core Dream 7 ExtraBold"/>
              </a:rPr>
              <a:t>각 팀원의 역할과 책임 분담</a:t>
            </a:r>
            <a:endParaRPr lang="en-US" altLang="ko-KR" sz="5400">
              <a:latin typeface="맑은 고딕"/>
              <a:ea typeface="맑은 고딕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9528631" y="3980113"/>
            <a:ext cx="7000203" cy="13849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HTML, CSS, JavaScript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를 활용하여 전반적인 웹 페이지의 구조와 스타일을 구현</a:t>
            </a:r>
            <a:endParaRPr lang="en-US" altLang="ko-KR" sz="2100" kern="0" spc="-100" dirty="0">
              <a:solidFill>
                <a:srgbClr val="4C4747"/>
              </a:solidFill>
              <a:latin typeface="맑은 고딕"/>
              <a:ea typeface="맑은 고딕"/>
              <a:cs typeface="S-Core Dream 3 Light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타이핑 게임 구현</a:t>
            </a:r>
          </a:p>
          <a:p>
            <a:pPr marL="342900" lvl="0" indent="-342900">
              <a:buFontTx/>
              <a:buChar char="-"/>
              <a:defRPr/>
            </a:pPr>
            <a:r>
              <a:rPr lang="ko-KR" altLang="en-US" sz="21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출력값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맞추기 게임 구현</a:t>
            </a:r>
            <a:endParaRPr lang="en-US" altLang="ko-KR" sz="2100" kern="0" spc="-100" dirty="0">
              <a:solidFill>
                <a:srgbClr val="4C4747"/>
              </a:solidFill>
              <a:latin typeface="맑은 고딕"/>
              <a:ea typeface="맑은 고딕"/>
              <a:cs typeface="S-Core Dream 3 Light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9528631" y="7112675"/>
            <a:ext cx="7000203" cy="203132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프로젝트의 </a:t>
            </a:r>
            <a:r>
              <a:rPr lang="ko-KR" altLang="en-US" sz="21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백엔드와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인프라 구성 및 웹 서버의 기능을 </a:t>
            </a:r>
          </a:p>
          <a:p>
            <a:pPr lvl="0"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   </a:t>
            </a:r>
            <a:r>
              <a:rPr lang="ko-KR" altLang="en-US" sz="21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모듈화하여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구현</a:t>
            </a:r>
          </a:p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Docker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를 이용하여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C/C++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컴파일러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, Python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실행환경을 포함한 웹 애플리케이션의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Docker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이미지 구성</a:t>
            </a:r>
          </a:p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Docker Compose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파일을 작성하여 컨테이너 기반의 개발 환경 구성</a:t>
            </a:r>
            <a:endParaRPr lang="en-US" altLang="ko-KR" sz="2100" kern="0" spc="-100" dirty="0">
              <a:solidFill>
                <a:srgbClr val="4C4747"/>
              </a:solidFill>
              <a:latin typeface="맑은 고딕"/>
              <a:ea typeface="맑은 고딕"/>
              <a:cs typeface="S-Core Dream 3 Light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1762796" y="3948504"/>
            <a:ext cx="7000203" cy="17081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en-US" altLang="ko-KR" sz="21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secrets.json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을 이용하여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Docker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에서 중요한 데이터를 안전하게 관리</a:t>
            </a:r>
          </a:p>
          <a:p>
            <a:pPr marL="342900" lvl="0" indent="-342900">
              <a:buFontTx/>
              <a:buChar char="-"/>
              <a:defRPr/>
            </a:pPr>
            <a:r>
              <a:rPr lang="en-US" sz="2100" kern="0" spc="-100" dirty="0" err="1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SQLAlchemy</a:t>
            </a:r>
            <a:r>
              <a:rPr 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 ORM (Object-Relational Mapping)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을 이용하여 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SQL Injection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공격 방지</a:t>
            </a:r>
          </a:p>
          <a:p>
            <a:pPr marL="342900" lvl="0" indent="-342900">
              <a:buFontTx/>
              <a:buChar char="-"/>
              <a:defRPr/>
            </a:pP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드래그 게임 구현</a:t>
            </a:r>
            <a:r>
              <a:rPr lang="en-US" altLang="ko-KR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, </a:t>
            </a:r>
            <a:r>
              <a:rPr lang="ko-KR" altLang="en-US" sz="2100" kern="0" spc="-100" dirty="0">
                <a:solidFill>
                  <a:srgbClr val="4C4747"/>
                </a:solidFill>
                <a:latin typeface="맑은 고딕"/>
                <a:ea typeface="맑은 고딕"/>
                <a:cs typeface="S-Core Dream 3 Light"/>
              </a:rPr>
              <a:t>타이핑 게임 구현</a:t>
            </a:r>
            <a:endParaRPr lang="en-US" sz="2100" kern="0" spc="-100" dirty="0">
              <a:solidFill>
                <a:srgbClr val="4C4747"/>
              </a:solidFill>
              <a:latin typeface="맑은 고딕"/>
              <a:ea typeface="맑은 고딕"/>
              <a:cs typeface="S-Core Dream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2381" y="6631167"/>
            <a:ext cx="107714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kern="0" spc="-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프로젝트 </a:t>
            </a:r>
            <a:r>
              <a:rPr lang="ko-KR" altLang="en-US" sz="30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3 Light" pitchFamily="34" charset="0"/>
              </a:rPr>
              <a:t>데모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381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06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752381" y="5127432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09524" y="2190431"/>
            <a:ext cx="16103714" cy="967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700" b="1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</a:t>
            </a:r>
          </a:p>
          <a:p>
            <a:r>
              <a:rPr lang="en-US" sz="19700" b="1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YOU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-1657191" y="1566628"/>
            <a:ext cx="717315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100" kern="0" spc="-2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</a:t>
            </a:r>
            <a:r>
              <a:rPr lang="ko-KR" altLang="en-US" sz="31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82400" y="8667078"/>
            <a:ext cx="5198562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PSE </a:t>
            </a:r>
            <a:r>
              <a:rPr lang="ko-KR" altLang="en-US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김재연</a:t>
            </a:r>
            <a:r>
              <a:rPr lang="en-US" altLang="ko-KR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이주민</a:t>
            </a:r>
            <a:r>
              <a:rPr lang="en-US" altLang="ko-KR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정지윤</a:t>
            </a:r>
            <a:r>
              <a:rPr lang="en-US" altLang="ko-KR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3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홍유정</a:t>
            </a:r>
            <a:r>
              <a:rPr lang="en-US" altLang="ko-KR" sz="23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3980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01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5001695" y="5127432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프로젝트 목표 및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38" y="2075179"/>
            <a:ext cx="767736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현대 사회의 </a:t>
            </a:r>
            <a:r>
              <a:rPr lang="en-US" altLang="ko-KR" sz="5000" kern="0" spc="-300" dirty="0">
                <a:solidFill>
                  <a:srgbClr val="4C50B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IT</a:t>
            </a:r>
            <a:r>
              <a:rPr lang="en-US" altLang="ko-KR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 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중요성과</a:t>
            </a:r>
            <a:endParaRPr lang="en-US" altLang="ko-KR" sz="5000" kern="0" spc="-3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-Core Dream 7 ExtraBold" pitchFamily="34" charset="0"/>
            </a:endParaRPr>
          </a:p>
          <a:p>
            <a:r>
              <a:rPr lang="ko-KR" altLang="en-US" sz="5000" kern="0" spc="-300" dirty="0">
                <a:solidFill>
                  <a:srgbClr val="4C50B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학습</a:t>
            </a:r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어려움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A6493F5-E3B6-DF2E-2816-003486D09D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019" b="97963" l="7500" r="92917">
                        <a14:foregroundMark x1="24688" y1="40000" x2="36354" y2="44537"/>
                        <a14:foregroundMark x1="48542" y1="33519" x2="50469" y2="42778"/>
                        <a14:foregroundMark x1="60833" y1="52778" x2="65313" y2="53704"/>
                        <a14:foregroundMark x1="61250" y1="70648" x2="66719" y2="77870"/>
                        <a14:foregroundMark x1="12240" y1="65185" x2="20000" y2="76667"/>
                        <a14:foregroundMark x1="38542" y1="92778" x2="38542" y2="92778"/>
                        <a14:foregroundMark x1="37188" y1="96944" x2="39948" y2="87500"/>
                        <a14:foregroundMark x1="7552" y1="63241" x2="7604" y2="70278"/>
                        <a14:foregroundMark x1="7604" y1="70278" x2="16042" y2="76574"/>
                        <a14:foregroundMark x1="16042" y1="76574" x2="19167" y2="77130"/>
                        <a14:foregroundMark x1="27656" y1="77593" x2="31042" y2="69167"/>
                        <a14:foregroundMark x1="31042" y1="69167" x2="31198" y2="67870"/>
                        <a14:foregroundMark x1="32813" y1="64352" x2="32135" y2="62963"/>
                        <a14:foregroundMark x1="18958" y1="39352" x2="17760" y2="43519"/>
                        <a14:foregroundMark x1="20990" y1="34815" x2="24583" y2="35370"/>
                        <a14:foregroundMark x1="29167" y1="36019" x2="35260" y2="36111"/>
                        <a14:foregroundMark x1="36667" y1="35370" x2="36667" y2="35370"/>
                        <a14:foregroundMark x1="28802" y1="36759" x2="23906" y2="36852"/>
                        <a14:foregroundMark x1="18333" y1="37130" x2="18021" y2="37130"/>
                        <a14:foregroundMark x1="18177" y1="35741" x2="19427" y2="35556"/>
                        <a14:foregroundMark x1="30052" y1="36481" x2="31563" y2="35741"/>
                        <a14:foregroundMark x1="31875" y1="35370" x2="31875" y2="35370"/>
                        <a14:foregroundMark x1="47708" y1="39722" x2="48125" y2="29074"/>
                        <a14:foregroundMark x1="45000" y1="33056" x2="44323" y2="47037"/>
                        <a14:foregroundMark x1="44063" y1="51667" x2="49323" y2="52685"/>
                        <a14:foregroundMark x1="58854" y1="53148" x2="60260" y2="54722"/>
                        <a14:foregroundMark x1="68958" y1="56019" x2="81094" y2="56019"/>
                        <a14:foregroundMark x1="88958" y1="57222" x2="90052" y2="56204"/>
                        <a14:foregroundMark x1="91302" y1="51944" x2="92292" y2="56019"/>
                        <a14:foregroundMark x1="85885" y1="50463" x2="76823" y2="50926"/>
                        <a14:foregroundMark x1="71510" y1="51296" x2="72135" y2="50556"/>
                        <a14:foregroundMark x1="73438" y1="50185" x2="73854" y2="50185"/>
                        <a14:foregroundMark x1="85885" y1="49537" x2="87292" y2="49259"/>
                        <a14:foregroundMark x1="54531" y1="25648" x2="50365" y2="25556"/>
                        <a14:foregroundMark x1="44479" y1="21852" x2="43438" y2="22407"/>
                        <a14:foregroundMark x1="41563" y1="21111" x2="41563" y2="21111"/>
                        <a14:foregroundMark x1="57083" y1="71944" x2="56042" y2="79907"/>
                        <a14:foregroundMark x1="68906" y1="81574" x2="75000" y2="81111"/>
                        <a14:foregroundMark x1="51615" y1="95463" x2="54219" y2="97963"/>
                        <a14:foregroundMark x1="51979" y1="96759" x2="52031" y2="94537"/>
                        <a14:foregroundMark x1="54427" y1="97222" x2="53698" y2="95556"/>
                        <a14:foregroundMark x1="55417" y1="97685" x2="54115" y2="93333"/>
                        <a14:foregroundMark x1="71146" y1="78889" x2="71510" y2="74815"/>
                        <a14:foregroundMark x1="74427" y1="77778" x2="75365" y2="67130"/>
                        <a14:foregroundMark x1="58750" y1="79907" x2="63333" y2="79815"/>
                        <a14:foregroundMark x1="63333" y1="79815" x2="68958" y2="79815"/>
                        <a14:foregroundMark x1="55677" y1="68889" x2="57188" y2="68148"/>
                        <a14:foregroundMark x1="66458" y1="68333" x2="69948" y2="68148"/>
                        <a14:foregroundMark x1="86719" y1="55278" x2="86719" y2="55278"/>
                        <a14:foregroundMark x1="89115" y1="52778" x2="83958" y2="60370"/>
                        <a14:foregroundMark x1="92031" y1="60926" x2="91458" y2="55278"/>
                        <a14:foregroundMark x1="92604" y1="52037" x2="92917" y2="53981"/>
                        <a14:foregroundMark x1="59010" y1="31019" x2="59896" y2="44722"/>
                        <a14:foregroundMark x1="63906" y1="29630" x2="63229" y2="40741"/>
                        <a14:foregroundMark x1="60573" y1="35278" x2="61563" y2="42222"/>
                        <a14:foregroundMark x1="62917" y1="46019" x2="61354" y2="43333"/>
                        <a14:foregroundMark x1="16875" y1="77130" x2="24323" y2="77593"/>
                        <a14:foregroundMark x1="9896" y1="80556" x2="10625" y2="80093"/>
                        <a14:foregroundMark x1="8490" y1="77407" x2="8646" y2="73611"/>
                        <a14:foregroundMark x1="8385" y1="59259" x2="21198" y2="63241"/>
                        <a14:foregroundMark x1="47135" y1="79167" x2="46563" y2="67593"/>
                        <a14:foregroundMark x1="51510" y1="88796" x2="51354" y2="87037"/>
                      </a14:backgroundRemoval>
                    </a14:imgEffect>
                  </a14:imgLayer>
                </a14:imgProps>
              </a:ext>
            </a:extLst>
          </a:blip>
          <a:srcRect l="5232" t="18009" r="4062" b="510"/>
          <a:stretch/>
        </p:blipFill>
        <p:spPr>
          <a:xfrm>
            <a:off x="1314450" y="4050882"/>
            <a:ext cx="8077200" cy="4081431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4ABADDCA-3CF9-8099-B4B2-6B70E26F19A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목표 및 개요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F97A6A73-AB04-87E8-2AF1-46DA2433547E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2054B05-5C24-43F8-F8DF-C7631D3E11B3}"/>
              </a:ext>
            </a:extLst>
          </p:cNvPr>
          <p:cNvSpPr txBox="1"/>
          <p:nvPr/>
        </p:nvSpPr>
        <p:spPr>
          <a:xfrm>
            <a:off x="10083210" y="3543300"/>
            <a:ext cx="7002402" cy="5447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IT</a:t>
            </a:r>
            <a:r>
              <a:rPr lang="ko-KR" altLang="en-US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의 중요성이 증가하며 프로그래밍이 필수 스킬로 인식됨</a:t>
            </a:r>
            <a:r>
              <a:rPr lang="en-US" altLang="ko-KR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kern="0" spc="-200" dirty="0">
              <a:solidFill>
                <a:srgbClr val="4C4747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초보자들은 프로그래밍 학습을 어렵고 지루하게 느낌</a:t>
            </a:r>
            <a:r>
              <a:rPr lang="en-US" altLang="ko-KR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kern="0" spc="-200" dirty="0">
              <a:solidFill>
                <a:srgbClr val="4C4747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많은 사람들이 학습을 포기하거나 흥미를 잃음</a:t>
            </a:r>
            <a:r>
              <a:rPr lang="en-US" altLang="ko-KR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kern="0" spc="-200" dirty="0">
              <a:solidFill>
                <a:srgbClr val="4C4747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학습자가 재미있게 기초 역량을 쌓을 수 있는 플랫폼이 필요함</a:t>
            </a:r>
            <a:r>
              <a:rPr lang="en-US" altLang="ko-KR" sz="3000" kern="0" spc="-200" dirty="0">
                <a:solidFill>
                  <a:srgbClr val="4C4747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7531" y="5911440"/>
            <a:ext cx="3472558" cy="3438874"/>
            <a:chOff x="7377531" y="5911440"/>
            <a:chExt cx="3472558" cy="34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7531" y="5911440"/>
              <a:ext cx="3472558" cy="343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389184" y="1250593"/>
            <a:ext cx="11261020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3500" b="1" dirty="0">
                <a:solidFill>
                  <a:srgbClr val="4C4747"/>
                </a:solidFill>
                <a:latin typeface="Bebas" pitchFamily="34" charset="0"/>
                <a:cs typeface="Bebas" pitchFamily="34" charset="0"/>
              </a:rPr>
              <a:t>CODE PSE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812830" y="3807511"/>
            <a:ext cx="7173530" cy="56938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프로그래밍을 재미있게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학습할 수 있도록 직관적인 인터페이스와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친화적인 디자인을 적용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코딩을 흥미롭게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배우고 기초 역량을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쌓을 수 있는 웹 플랫폼 제작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코딩의 기초 이해 및 문제 해결 능력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28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향상을 위한 다양한 테스트와 게임 제공</a:t>
            </a:r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800" kern="0" spc="-100" dirty="0">
              <a:solidFill>
                <a:srgbClr val="4C47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A6A834-B20D-13C5-D328-FAA75B1FFD2E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프로젝트 목표 및 개요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412CC6EF-877F-4671-00E4-6E8814B51EC3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 descr="만화 영화, 원, 세계이(가) 표시된 사진&#10;&#10;자동 생성된 설명">
            <a:extLst>
              <a:ext uri="{FF2B5EF4-FFF2-40B4-BE49-F238E27FC236}">
                <a16:creationId xmlns:a16="http://schemas.microsoft.com/office/drawing/2014/main" id="{0B42E9BF-8E21-6220-258E-ADA4294721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7" t="28972" r="22594" b="25840"/>
          <a:stretch/>
        </p:blipFill>
        <p:spPr>
          <a:xfrm>
            <a:off x="0" y="0"/>
            <a:ext cx="9113810" cy="10287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B6D907-1D32-C368-6A75-06469D01954B}"/>
              </a:ext>
            </a:extLst>
          </p:cNvPr>
          <p:cNvSpPr/>
          <p:nvPr/>
        </p:nvSpPr>
        <p:spPr>
          <a:xfrm>
            <a:off x="0" y="-11178"/>
            <a:ext cx="1371600" cy="983893"/>
          </a:xfrm>
          <a:prstGeom prst="rect">
            <a:avLst/>
          </a:prstGeom>
          <a:solidFill>
            <a:srgbClr val="BF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52381" y="2700859"/>
            <a:ext cx="3968446" cy="3980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02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52381" y="5127432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전체 시스템 구성도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35A6A834-B20D-13C5-D328-FAA75B1FFD2E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4 Regular" pitchFamily="34" charset="0"/>
              </a:rPr>
              <a:t>전체 시스템 구성도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412CC6EF-877F-4671-00E4-6E8814B51EC3}"/>
              </a:ext>
            </a:extLst>
          </p:cNvPr>
          <p:cNvSpPr txBox="1"/>
          <p:nvPr/>
        </p:nvSpPr>
        <p:spPr>
          <a:xfrm>
            <a:off x="16834318" y="387940"/>
            <a:ext cx="8734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D379D448-317D-3BCF-DCAF-B050B0AE3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2" y="457933"/>
            <a:ext cx="14640176" cy="910516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43B38B8-6BE2-9283-E7FA-86D32971C036}"/>
              </a:ext>
            </a:extLst>
          </p:cNvPr>
          <p:cNvSpPr txBox="1"/>
          <p:nvPr/>
        </p:nvSpPr>
        <p:spPr>
          <a:xfrm>
            <a:off x="580255" y="454045"/>
            <a:ext cx="551574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-Core Dream 7 ExtraBold" pitchFamily="34" charset="0"/>
              </a:rPr>
              <a:t>시스템 구성도</a:t>
            </a:r>
            <a:endParaRPr lang="en-US" altLang="ko-KR"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67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700859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9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03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5001695" y="5127432"/>
            <a:ext cx="11623486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</a:t>
            </a:r>
            <a:endParaRPr lang="en-US" altLang="ko-KR" sz="6400" kern="0" spc="-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6400" kern="0" spc="-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98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471726"/>
            <a:ext cx="1143932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28800" y="-3619500"/>
            <a:ext cx="5220385" cy="5220385"/>
            <a:chOff x="-1483995" y="-3011652"/>
            <a:chExt cx="5220385" cy="52203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sp>
        <p:nvSpPr>
          <p:cNvPr id="6" name="Object 25">
            <a:extLst>
              <a:ext uri="{FF2B5EF4-FFF2-40B4-BE49-F238E27FC236}">
                <a16:creationId xmlns:a16="http://schemas.microsoft.com/office/drawing/2014/main" id="{9E35A025-5CE9-47BB-A306-0E63B4E05A2D}"/>
              </a:ext>
            </a:extLst>
          </p:cNvPr>
          <p:cNvSpPr txBox="1"/>
          <p:nvPr/>
        </p:nvSpPr>
        <p:spPr>
          <a:xfrm>
            <a:off x="13589568" y="476147"/>
            <a:ext cx="3574154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ko-KR" altLang="en-US" sz="1600" kern="0" spc="-100" dirty="0">
                <a:solidFill>
                  <a:srgbClr val="4C47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 및 기능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04F8F1-55EE-BC15-0C23-E6B72D6EA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8" y="1724694"/>
            <a:ext cx="8923642" cy="40161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6E831E-836F-6F7B-770E-6BF5F8186684}"/>
              </a:ext>
            </a:extLst>
          </p:cNvPr>
          <p:cNvSpPr/>
          <p:nvPr/>
        </p:nvSpPr>
        <p:spPr>
          <a:xfrm>
            <a:off x="7922604" y="1702923"/>
            <a:ext cx="1481239" cy="153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BBAB99-CBC0-5E79-2651-22A671F4B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58" y="5962821"/>
            <a:ext cx="8923642" cy="40674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351E50-DD66-7A55-0394-E0EBB6D04DE0}"/>
              </a:ext>
            </a:extLst>
          </p:cNvPr>
          <p:cNvSpPr/>
          <p:nvPr/>
        </p:nvSpPr>
        <p:spPr>
          <a:xfrm>
            <a:off x="407986" y="5826580"/>
            <a:ext cx="8971785" cy="704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94A6BE-9814-40B4-6B2E-F6D4DDFB7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301" y="4126459"/>
            <a:ext cx="8237663" cy="403732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FB64FC-0CE2-71B5-FA0D-12E209BDC1CC}"/>
              </a:ext>
            </a:extLst>
          </p:cNvPr>
          <p:cNvSpPr/>
          <p:nvPr/>
        </p:nvSpPr>
        <p:spPr>
          <a:xfrm>
            <a:off x="10620576" y="6993729"/>
            <a:ext cx="7255900" cy="556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117FBD-22EE-8BDB-A11C-594A70F44A13}"/>
              </a:ext>
            </a:extLst>
          </p:cNvPr>
          <p:cNvSpPr/>
          <p:nvPr/>
        </p:nvSpPr>
        <p:spPr>
          <a:xfrm>
            <a:off x="13448426" y="7878195"/>
            <a:ext cx="1600200" cy="404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89B5483-A8D7-78CF-ACF4-8277F42585F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403843" y="2004791"/>
            <a:ext cx="959357" cy="4633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41335FF-2D9B-12D4-B3FB-EC108460500C}"/>
              </a:ext>
            </a:extLst>
          </p:cNvPr>
          <p:cNvSpPr txBox="1"/>
          <p:nvPr/>
        </p:nvSpPr>
        <p:spPr>
          <a:xfrm>
            <a:off x="10459516" y="1052756"/>
            <a:ext cx="5486400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 헤더 부분에 메뉴바를 위치함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종류가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가지이기 때문에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드롭다운 메뉴로 구성함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3EEA687-4038-5F68-F0E0-C8992C2C29AB}"/>
              </a:ext>
            </a:extLst>
          </p:cNvPr>
          <p:cNvCxnSpPr>
            <a:cxnSpLocks/>
          </p:cNvCxnSpPr>
          <p:nvPr/>
        </p:nvCxnSpPr>
        <p:spPr>
          <a:xfrm flipV="1">
            <a:off x="9662287" y="3344795"/>
            <a:ext cx="780900" cy="3486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02F4609-BB6F-C8E0-4349-A1D8DC8A7A9D}"/>
              </a:ext>
            </a:extLst>
          </p:cNvPr>
          <p:cNvCxnSpPr>
            <a:cxnSpLocks/>
          </p:cNvCxnSpPr>
          <p:nvPr/>
        </p:nvCxnSpPr>
        <p:spPr>
          <a:xfrm flipV="1">
            <a:off x="9379771" y="3682909"/>
            <a:ext cx="282516" cy="248398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246D6E8-EB06-5427-C1FE-4237B8BA719B}"/>
              </a:ext>
            </a:extLst>
          </p:cNvPr>
          <p:cNvSpPr txBox="1"/>
          <p:nvPr/>
        </p:nvSpPr>
        <p:spPr>
          <a:xfrm>
            <a:off x="10593362" y="3051272"/>
            <a:ext cx="548640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스크롤을 내리면 메뉴바를 상단에 고정함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53724F28-E647-B3DC-B5F6-B4EE8D792205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H="1" flipV="1">
            <a:off x="10620576" y="7271936"/>
            <a:ext cx="352224" cy="1224364"/>
          </a:xfrm>
          <a:prstGeom prst="bentConnector4">
            <a:avLst>
              <a:gd name="adj1" fmla="val -64902"/>
              <a:gd name="adj2" fmla="val 613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2B0AF26-A257-B9E0-1FC6-737484F4746F}"/>
              </a:ext>
            </a:extLst>
          </p:cNvPr>
          <p:cNvSpPr txBox="1"/>
          <p:nvPr/>
        </p:nvSpPr>
        <p:spPr>
          <a:xfrm>
            <a:off x="9883521" y="8610261"/>
            <a:ext cx="3564905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서비스마다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소개와 버튼을 구현함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C3DB651-7E49-9C14-2ED6-F305D459B892}"/>
              </a:ext>
            </a:extLst>
          </p:cNvPr>
          <p:cNvCxnSpPr>
            <a:cxnSpLocks/>
          </p:cNvCxnSpPr>
          <p:nvPr/>
        </p:nvCxnSpPr>
        <p:spPr>
          <a:xfrm>
            <a:off x="13464600" y="8277740"/>
            <a:ext cx="540532" cy="46724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6F7742-EE14-C0F5-C097-0AAB538C41D7}"/>
              </a:ext>
            </a:extLst>
          </p:cNvPr>
          <p:cNvSpPr txBox="1"/>
          <p:nvPr/>
        </p:nvSpPr>
        <p:spPr>
          <a:xfrm>
            <a:off x="14131954" y="8491831"/>
            <a:ext cx="3992010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통한 슬라이드 형식으로 구현하여 사용 편의성을 높임</a:t>
            </a:r>
          </a:p>
        </p:txBody>
      </p:sp>
      <p:sp>
        <p:nvSpPr>
          <p:cNvPr id="55" name="Object 26">
            <a:extLst>
              <a:ext uri="{FF2B5EF4-FFF2-40B4-BE49-F238E27FC236}">
                <a16:creationId xmlns:a16="http://schemas.microsoft.com/office/drawing/2014/main" id="{50F49363-AEF1-79DF-2CAA-791A74051B62}"/>
              </a:ext>
            </a:extLst>
          </p:cNvPr>
          <p:cNvSpPr txBox="1"/>
          <p:nvPr/>
        </p:nvSpPr>
        <p:spPr>
          <a:xfrm>
            <a:off x="16970392" y="317838"/>
            <a:ext cx="873427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sz="3200" dirty="0">
                <a:solidFill>
                  <a:srgbClr val="4C4747"/>
                </a:solidFill>
                <a:latin typeface="Noto Sans CJK KR Regular"/>
                <a:cs typeface="Noto Sans CJK KR Regular"/>
              </a:rPr>
              <a:t>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45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1445</Words>
  <Application>Microsoft Office PowerPoint</Application>
  <PresentationFormat>사용자 지정</PresentationFormat>
  <Paragraphs>256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Bebas</vt:lpstr>
      <vt:lpstr>Noto Sans CJK KR Regular</vt:lpstr>
      <vt:lpstr>S-Core Dream 6 Bold</vt:lpstr>
      <vt:lpstr>Söhne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지윤 정</cp:lastModifiedBy>
  <cp:revision>143</cp:revision>
  <dcterms:created xsi:type="dcterms:W3CDTF">2023-05-25T16:52:44Z</dcterms:created>
  <dcterms:modified xsi:type="dcterms:W3CDTF">2023-06-16T02:57:48Z</dcterms:modified>
</cp:coreProperties>
</file>